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0" r:id="rId4"/>
    <p:sldId id="258" r:id="rId5"/>
    <p:sldId id="272" r:id="rId6"/>
    <p:sldId id="259" r:id="rId7"/>
    <p:sldId id="273" r:id="rId8"/>
    <p:sldId id="261" r:id="rId9"/>
    <p:sldId id="274" r:id="rId10"/>
    <p:sldId id="275" r:id="rId11"/>
    <p:sldId id="276" r:id="rId12"/>
    <p:sldId id="277" r:id="rId13"/>
    <p:sldId id="278" r:id="rId14"/>
    <p:sldId id="281" r:id="rId15"/>
    <p:sldId id="282" r:id="rId16"/>
    <p:sldId id="285" r:id="rId17"/>
    <p:sldId id="262" r:id="rId18"/>
    <p:sldId id="268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/>
    <p:restoredTop sz="94686"/>
  </p:normalViewPr>
  <p:slideViewPr>
    <p:cSldViewPr snapToGrid="0" snapToObjects="1">
      <p:cViewPr varScale="1">
        <p:scale>
          <a:sx n="174" d="100"/>
          <a:sy n="174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C2878-FE0A-C84D-86D2-2D3BE5AC6E1A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FA91F-9AF7-9F40-9330-133C1B96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7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1992-0186-6041-87F5-341E94CE9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51FA1-DE16-2C4A-86FE-B51BE777E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CC7D-E4D8-4A45-AE9A-6DFA3351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A97F-94DD-DB46-B4DB-01F80FD2CCD5}" type="datetime1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DB756-FB89-C846-A5D5-43B7B153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AB7C5-0283-C24B-B7F6-530FE33A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9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F380-B5E1-2442-820E-F6A944BD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AA004-85A9-F240-B001-87FC37855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8A9CD-B60C-7948-AF47-DD2EA40C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E93C-B8B0-B54D-A4A4-268D479E3969}" type="datetime1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313C-98E4-F44C-BE20-0A0B8253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0732E-3814-CE49-ACB7-142AB13B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2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57639-4799-BB46-A2E4-FD9868212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4ADC6-45D5-CA47-A291-4CABEF5EC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007B-1381-8F4E-ACDC-1BAD86853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720E-B595-0C47-AF7F-A8051C9BDDB4}" type="datetime1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BEC1C-EB7B-9D4D-9376-D585C58F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27C1B-A20F-514F-8BAF-ABF6CB8A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1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9E43-BEC9-CD46-AA8D-86944855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9FE7C-5BEC-774D-9EBE-78169E83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90AD0-5676-D047-9601-DF9C88F2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473-85F2-8542-B814-033495162254}" type="datetime1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C710F-B3E9-F149-B036-27DE5CC9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E6A06-A31F-B74F-A796-8BCACED7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D170-DC6C-2E41-B88B-0CCF19B0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40C34-AF40-9A41-9F47-D30CD8C35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27B23-1664-8644-808F-681210F1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7F96-9A84-9A40-95F1-CA7A66F333D8}" type="datetime1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159FE-48C8-D545-AA84-1022C571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96820-3697-4B4B-A71C-CBE68566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A2D2-6DED-DC46-B07E-1D48D147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FFC4B-E2F5-D641-9FDE-71E4B9E63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72091-8C26-224B-8D80-8117B3CD9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4C632-C495-D749-A7C5-388B564E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62E-F805-1747-BD84-8D46E47D9AA8}" type="datetime1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CA886-CCF6-084F-B8B9-EF1F6482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692B0-75C7-9343-8A6C-5093B0AE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2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AB05-25FF-224F-BE80-A5622BA7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36261-F7AA-CC4F-B5EB-BE6B41B10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DBEBE-98CF-6C4E-9533-6B62BA28A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19061-AEF5-8344-980D-A67FBE707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D9ECB-A429-A145-85E0-5F7831D9B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FD2A30-4B8B-D74E-B824-B7BC47B0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7F76-5E4D-0F4A-BC13-2B1C22EFA7AF}" type="datetime1">
              <a:rPr lang="en-US" smtClean="0"/>
              <a:t>7/24/20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74639-C5C9-9241-B619-3CA5E46C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639D0-638E-FE40-8648-56829C5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EBCE-8739-4545-B649-B525A4F8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0D8CD-71F3-614C-92A0-9726B7D2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4AD9-A375-244B-A727-CA9FA8433187}" type="datetime1">
              <a:rPr lang="en-US" smtClean="0"/>
              <a:t>7/24/20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A57BF-D182-4848-8A32-B912B9CC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9C37D-5D28-FE43-A005-0553C9F9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01640-3474-7D42-9ABD-481E7DD8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DE69-683F-DC44-BF21-7B3FB0BBF4C1}" type="datetime1">
              <a:rPr lang="en-US" smtClean="0"/>
              <a:t>7/24/20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29FDD7-7814-3A41-BB7B-544C9E11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EC198-FBAC-1C49-929D-179B41E8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5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0C0F-0E9A-D94D-9036-154F8DA1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19687-1BA2-A14C-BB6E-42E3C91F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86FAD-AED5-B249-99FB-B34CA6580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96F1A-67A8-3E4A-8416-0C3A4704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580-059E-3146-ADF4-ED2CFB9C9E07}" type="datetime1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0FC86-56C9-014B-9D34-F44C4793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EF311-8AA0-1747-97B1-41514E07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5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4693-1EEF-5C41-8E47-DCD2AB99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068901-DF96-B340-A5DD-B4E8ECFC4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5738E-F544-014D-8D1A-018A5E5AA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D9E26-78C3-FB40-9A17-A46C5864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1749-5E78-5D44-8A96-A890644DCEEF}" type="datetime1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BA0C-6BC0-764B-B75F-FDF18540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3D6BD-7208-C149-A807-62571136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2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4E6EE4-638A-274D-860D-607FC9D9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88BC9-9D38-C44C-AAA4-EA316BFDE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AD457-B147-DB4D-A6CC-12A539692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DDB1-4B16-F443-B0CF-784AF335B454}" type="datetime1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D9677-4BA6-9B4B-9E14-710B9D30C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CB931-40CD-2F46-B82F-9A667B9D3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14A2-96E3-524F-AAD9-A0BBDAB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4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B6DC-05B1-7646-942C-576B3C54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Optima" panose="02000503060000020004" pitchFamily="2" charset="0"/>
              </a:rPr>
              <a:t>Long-distance reflexive binding in English Stripping </a:t>
            </a: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96A17-6918-EE4C-A777-A34081A450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Optima" panose="02000503060000020004" pitchFamily="2" charset="0"/>
              </a:rPr>
              <a:t>David Potter &amp; Katy Carlson</a:t>
            </a:r>
          </a:p>
          <a:p>
            <a:r>
              <a:rPr lang="en-US" dirty="0">
                <a:latin typeface="Optima" panose="02000503060000020004" pitchFamily="2" charset="0"/>
              </a:rPr>
              <a:t>Morehead State University</a:t>
            </a:r>
          </a:p>
          <a:p>
            <a:r>
              <a:rPr lang="en-US" dirty="0">
                <a:latin typeface="Optima" panose="02000503060000020004" pitchFamily="2" charset="0"/>
              </a:rPr>
              <a:t>ECBAE 2020 (University of Paris)</a:t>
            </a:r>
          </a:p>
          <a:p>
            <a:r>
              <a:rPr lang="en-US">
                <a:latin typeface="Optima" panose="02000503060000020004" pitchFamily="2" charset="0"/>
              </a:rPr>
              <a:t>July 15</a:t>
            </a:r>
            <a:r>
              <a:rPr lang="en-US" baseline="30000">
                <a:latin typeface="Optima" panose="02000503060000020004" pitchFamily="2" charset="0"/>
              </a:rPr>
              <a:t>th</a:t>
            </a:r>
            <a:r>
              <a:rPr lang="en-US">
                <a:latin typeface="Optima" panose="02000503060000020004" pitchFamily="2" charset="0"/>
              </a:rPr>
              <a:t>, 2020</a:t>
            </a:r>
            <a:endParaRPr lang="en-US" dirty="0">
              <a:latin typeface="Optima" panose="02000503060000020004" pitchFamily="2" charset="0"/>
            </a:endParaRPr>
          </a:p>
          <a:p>
            <a:r>
              <a:rPr lang="en-US" dirty="0" err="1">
                <a:latin typeface="Optima" panose="02000503060000020004" pitchFamily="2" charset="0"/>
              </a:rPr>
              <a:t>davidkpotter@gmail.com</a:t>
            </a:r>
            <a:endParaRPr lang="en-US" dirty="0">
              <a:latin typeface="Optima" panose="0200050306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64AAA-E772-2E43-B4AF-11171EBD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138" y="5421745"/>
            <a:ext cx="1899263" cy="10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ED9C-FB68-534F-BE54-FC59A455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Experiment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120B-B0A3-7A47-A0CF-5CB4C53D7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0"/>
            <a:ext cx="11353801" cy="1629829"/>
          </a:xfrm>
        </p:spPr>
        <p:txBody>
          <a:bodyPr>
            <a:normAutofit/>
          </a:bodyPr>
          <a:lstStyle/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13a. </a:t>
            </a:r>
            <a:r>
              <a:rPr lang="en-US" sz="2600" dirty="0">
                <a:latin typeface="Optima" panose="02000503060000020004" pitchFamily="2" charset="0"/>
              </a:rPr>
              <a:t>Alex: </a:t>
            </a:r>
            <a:r>
              <a:rPr lang="en-US" sz="2600" i="1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600" i="1" dirty="0">
                <a:solidFill>
                  <a:prstClr val="black"/>
                </a:solidFill>
                <a:latin typeface="Optima" panose="02000503060000020004" pitchFamily="2" charset="0"/>
              </a:rPr>
              <a:t>someone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13b. Parker: Yeah, </a:t>
            </a:r>
            <a:r>
              <a:rPr lang="en-US" sz="2600" i="1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600" i="1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4F3F9-352F-4441-8045-E5D0C8D2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E2934-283D-C945-9BCC-2EE0DDB6F8C5}"/>
              </a:ext>
            </a:extLst>
          </p:cNvPr>
          <p:cNvSpPr txBox="1"/>
          <p:nvPr/>
        </p:nvSpPr>
        <p:spPr>
          <a:xfrm>
            <a:off x="838198" y="2578893"/>
            <a:ext cx="10515599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248">
              <a:spcBef>
                <a:spcPts val="825"/>
              </a:spcBef>
              <a:spcAft>
                <a:spcPts val="0"/>
              </a:spcAft>
              <a:tabLst>
                <a:tab pos="215442" algn="l"/>
              </a:tabLst>
            </a:pPr>
            <a:r>
              <a:rPr lang="en-US" sz="2800" b="1" dirty="0">
                <a:solidFill>
                  <a:prstClr val="black"/>
                </a:solidFill>
                <a:latin typeface="Optima" panose="02000503060000020004" pitchFamily="2" charset="0"/>
              </a:rPr>
              <a:t>Task:</a:t>
            </a:r>
            <a:r>
              <a:rPr lang="en-US" sz="2800" dirty="0">
                <a:solidFill>
                  <a:prstClr val="black"/>
                </a:solidFill>
                <a:latin typeface="Optima" panose="02000503060000020004" pitchFamily="2" charset="0"/>
              </a:rPr>
              <a:t> Acceptability judgments</a:t>
            </a:r>
          </a:p>
          <a:p>
            <a:pPr defTabSz="756248">
              <a:spcBef>
                <a:spcPts val="825"/>
              </a:spcBef>
              <a:spcAft>
                <a:spcPts val="0"/>
              </a:spcAft>
              <a:tabLst>
                <a:tab pos="215442" algn="l"/>
              </a:tabLst>
            </a:pPr>
            <a:r>
              <a:rPr lang="en-US" sz="2800" b="1" dirty="0">
                <a:solidFill>
                  <a:prstClr val="black"/>
                </a:solidFill>
                <a:latin typeface="Optima" panose="02000503060000020004" pitchFamily="2" charset="0"/>
              </a:rPr>
              <a:t>Platform:</a:t>
            </a:r>
            <a:r>
              <a:rPr lang="en-US" sz="2800" dirty="0">
                <a:solidFill>
                  <a:prstClr val="black"/>
                </a:solidFill>
                <a:latin typeface="Optima" panose="02000503060000020004" pitchFamily="2" charset="0"/>
              </a:rPr>
              <a:t> Amazon Mechanical Turk; N=44; 24 items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433EC-1DA7-C148-858D-E28140DFC7DD}"/>
              </a:ext>
            </a:extLst>
          </p:cNvPr>
          <p:cNvSpPr txBox="1"/>
          <p:nvPr/>
        </p:nvSpPr>
        <p:spPr>
          <a:xfrm>
            <a:off x="838197" y="4429235"/>
            <a:ext cx="10515599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248">
              <a:spcBef>
                <a:spcPts val="825"/>
              </a:spcBef>
              <a:spcAft>
                <a:spcPts val="0"/>
              </a:spcAft>
              <a:tabLst>
                <a:tab pos="215442" algn="l"/>
              </a:tabLst>
            </a:pPr>
            <a:r>
              <a:rPr lang="en-US" sz="2800" b="1" dirty="0">
                <a:solidFill>
                  <a:prstClr val="black"/>
                </a:solidFill>
                <a:latin typeface="Optima" panose="02000503060000020004" pitchFamily="2" charset="0"/>
              </a:rPr>
              <a:t>Design: 2x3</a:t>
            </a:r>
          </a:p>
          <a:p>
            <a:pPr defTabSz="756248">
              <a:spcBef>
                <a:spcPts val="825"/>
              </a:spcBef>
              <a:spcAft>
                <a:spcPts val="0"/>
              </a:spcAft>
              <a:tabLst>
                <a:tab pos="215442" algn="l"/>
              </a:tabLst>
            </a:pPr>
            <a:r>
              <a:rPr lang="en-US" sz="2800" dirty="0">
                <a:solidFill>
                  <a:prstClr val="black"/>
                </a:solidFill>
                <a:latin typeface="Optima" panose="02000503060000020004" pitchFamily="2" charset="0"/>
              </a:rPr>
              <a:t>Continuation type: 		Canonical, It-cleft, Stripping</a:t>
            </a:r>
            <a:endParaRPr lang="en-US" sz="2800" b="1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defTabSz="756248">
              <a:spcBef>
                <a:spcPts val="825"/>
              </a:spcBef>
              <a:spcAft>
                <a:spcPts val="0"/>
              </a:spcAft>
              <a:tabLst>
                <a:tab pos="215442" algn="l"/>
              </a:tabLst>
            </a:pPr>
            <a:r>
              <a:rPr lang="en-US" sz="2800" dirty="0">
                <a:solidFill>
                  <a:prstClr val="black"/>
                </a:solidFill>
                <a:latin typeface="Optima" panose="02000503060000020004" pitchFamily="2" charset="0"/>
              </a:rPr>
              <a:t>Dependency length: 	Long, Short</a:t>
            </a:r>
          </a:p>
        </p:txBody>
      </p:sp>
    </p:spTree>
    <p:extLst>
      <p:ext uri="{BB962C8B-B14F-4D97-AF65-F5344CB8AC3E}">
        <p14:creationId xmlns:p14="http://schemas.microsoft.com/office/powerpoint/2010/main" val="37429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ED9C-FB68-534F-BE54-FC59A455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Experiment</a:t>
            </a:r>
            <a:r>
              <a:rPr lang="en-US" dirty="0"/>
              <a:t>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4F3F9-352F-4441-8045-E5D0C8D2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B4118-FB0E-8947-99B1-B72E72B99284}"/>
              </a:ext>
            </a:extLst>
          </p:cNvPr>
          <p:cNvSpPr txBox="1"/>
          <p:nvPr/>
        </p:nvSpPr>
        <p:spPr>
          <a:xfrm>
            <a:off x="838200" y="2260310"/>
            <a:ext cx="9579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Canonical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15a. Yeah, </a:t>
            </a:r>
            <a:r>
              <a:rPr lang="en-US" sz="2400" b="1" dirty="0"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400" b="1" i="1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15b. Yeah, the investigators assumed that </a:t>
            </a: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Taylor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had misled </a:t>
            </a:r>
            <a:r>
              <a:rPr lang="en-US" sz="2400" b="1" i="1" dirty="0">
                <a:solidFill>
                  <a:prstClr val="black"/>
                </a:solidFill>
                <a:latin typeface="Optima" panose="02000503060000020004" pitchFamily="2" charset="0"/>
              </a:rPr>
              <a:t>herself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92E71-EE4C-9F47-B04C-118A7B90659A}"/>
              </a:ext>
            </a:extLst>
          </p:cNvPr>
          <p:cNvSpPr txBox="1"/>
          <p:nvPr/>
        </p:nvSpPr>
        <p:spPr>
          <a:xfrm>
            <a:off x="838200" y="3662749"/>
            <a:ext cx="11007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It-cleft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16a. Yeah, it was </a:t>
            </a:r>
            <a:r>
              <a:rPr lang="en-US" sz="2400" b="1" i="1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that </a:t>
            </a: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misled.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16b. Yeah, it was </a:t>
            </a:r>
            <a:r>
              <a:rPr lang="en-US" sz="2400" b="1" i="1" dirty="0">
                <a:solidFill>
                  <a:prstClr val="black"/>
                </a:solidFill>
                <a:latin typeface="Optima" panose="02000503060000020004" pitchFamily="2" charset="0"/>
              </a:rPr>
              <a:t>herself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that the investigators assumed that </a:t>
            </a: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Taylor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had misled.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19A1C-C6BA-F147-AC14-0F3E17A141A0}"/>
              </a:ext>
            </a:extLst>
          </p:cNvPr>
          <p:cNvSpPr txBox="1"/>
          <p:nvPr/>
        </p:nvSpPr>
        <p:spPr>
          <a:xfrm>
            <a:off x="838200" y="5070895"/>
            <a:ext cx="3156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Stripping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17a. Yeah, 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17b. Yeah, 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herself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A6036-D39B-834C-A6C0-FF831CD7C273}"/>
              </a:ext>
            </a:extLst>
          </p:cNvPr>
          <p:cNvSpPr txBox="1"/>
          <p:nvPr/>
        </p:nvSpPr>
        <p:spPr>
          <a:xfrm>
            <a:off x="838200" y="1221496"/>
            <a:ext cx="8471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Antecedent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14. The investigators assumed that Taylor had misled 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someone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A7B97-12D7-7C42-9D34-8B4F1197AB64}"/>
              </a:ext>
            </a:extLst>
          </p:cNvPr>
          <p:cNvSpPr txBox="1"/>
          <p:nvPr/>
        </p:nvSpPr>
        <p:spPr>
          <a:xfrm>
            <a:off x="6260454" y="2143847"/>
            <a:ext cx="5795176" cy="461665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Prediction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: 15b more acceptable than 15a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3C748-8017-AC4B-B3AB-444DAF505934}"/>
              </a:ext>
            </a:extLst>
          </p:cNvPr>
          <p:cNvSpPr txBox="1"/>
          <p:nvPr/>
        </p:nvSpPr>
        <p:spPr>
          <a:xfrm>
            <a:off x="6557971" y="3550932"/>
            <a:ext cx="5503430" cy="461665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Prediction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: 16a, 16b equally acceptable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A7AE1-287E-F34B-8330-D6A816872EA4}"/>
              </a:ext>
            </a:extLst>
          </p:cNvPr>
          <p:cNvSpPr txBox="1"/>
          <p:nvPr/>
        </p:nvSpPr>
        <p:spPr>
          <a:xfrm>
            <a:off x="5015384" y="5065188"/>
            <a:ext cx="7040246" cy="1200329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Predictions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: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In-Situ: 17b more acceptable than 17a (=15b v. 15a)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M&amp;E: 17a, 17b equally acceptable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005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50353-BF3C-8A4D-A7B5-47F3B7B7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12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E0BAF4-AC3E-C446-8949-2AE20184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Experiment</a:t>
            </a:r>
            <a:r>
              <a:rPr lang="en-US" dirty="0"/>
              <a:t> 2</a:t>
            </a:r>
          </a:p>
        </p:txBody>
      </p:sp>
      <p:pic>
        <p:nvPicPr>
          <p:cNvPr id="6" name="Picture 5" descr="A picture containing toy, cabinet&#10;&#10;Description automatically generated">
            <a:extLst>
              <a:ext uri="{FF2B5EF4-FFF2-40B4-BE49-F238E27FC236}">
                <a16:creationId xmlns:a16="http://schemas.microsoft.com/office/drawing/2014/main" id="{EA24374A-4E16-2E47-9F3F-A3791C88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363" y="1052575"/>
            <a:ext cx="7086125" cy="56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ED9C-FB68-534F-BE54-FC59A455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Experiment</a:t>
            </a:r>
            <a:r>
              <a:rPr lang="en-US" dirty="0"/>
              <a:t>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4F3F9-352F-4441-8045-E5D0C8D2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B4118-FB0E-8947-99B1-B72E72B99284}"/>
              </a:ext>
            </a:extLst>
          </p:cNvPr>
          <p:cNvSpPr txBox="1"/>
          <p:nvPr/>
        </p:nvSpPr>
        <p:spPr>
          <a:xfrm>
            <a:off x="838200" y="2260310"/>
            <a:ext cx="9579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Canonical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15a. Yeah, </a:t>
            </a: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400" b="1" i="1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15b. Yeah, the investigators assumed that </a:t>
            </a: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Taylor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had misled </a:t>
            </a:r>
            <a:r>
              <a:rPr lang="en-US" sz="2400" b="1" i="1" dirty="0">
                <a:solidFill>
                  <a:prstClr val="black"/>
                </a:solidFill>
                <a:latin typeface="Optima" panose="02000503060000020004" pitchFamily="2" charset="0"/>
              </a:rPr>
              <a:t>herself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92E71-EE4C-9F47-B04C-118A7B90659A}"/>
              </a:ext>
            </a:extLst>
          </p:cNvPr>
          <p:cNvSpPr txBox="1"/>
          <p:nvPr/>
        </p:nvSpPr>
        <p:spPr>
          <a:xfrm>
            <a:off x="838200" y="3662749"/>
            <a:ext cx="11007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It-cleft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16a. Yeah, it was </a:t>
            </a:r>
            <a:r>
              <a:rPr lang="en-US" sz="2400" b="1" i="1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that </a:t>
            </a: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misled.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16b. Yeah, it was </a:t>
            </a:r>
            <a:r>
              <a:rPr lang="en-US" sz="2400" b="1" i="1" dirty="0">
                <a:solidFill>
                  <a:prstClr val="black"/>
                </a:solidFill>
                <a:latin typeface="Optima" panose="02000503060000020004" pitchFamily="2" charset="0"/>
              </a:rPr>
              <a:t>herself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that the investigators assumed that </a:t>
            </a: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Taylor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had misled.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19A1C-C6BA-F147-AC14-0F3E17A141A0}"/>
              </a:ext>
            </a:extLst>
          </p:cNvPr>
          <p:cNvSpPr txBox="1"/>
          <p:nvPr/>
        </p:nvSpPr>
        <p:spPr>
          <a:xfrm>
            <a:off x="838200" y="5070895"/>
            <a:ext cx="3156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Stripping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17a. Yeah, 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17b. Yeah, 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herself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A6036-D39B-834C-A6C0-FF831CD7C273}"/>
              </a:ext>
            </a:extLst>
          </p:cNvPr>
          <p:cNvSpPr txBox="1"/>
          <p:nvPr/>
        </p:nvSpPr>
        <p:spPr>
          <a:xfrm>
            <a:off x="838200" y="1221496"/>
            <a:ext cx="8471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Antecedent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14. The investigators assumed that Taylor had misled 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someone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A7B97-12D7-7C42-9D34-8B4F1197AB64}"/>
              </a:ext>
            </a:extLst>
          </p:cNvPr>
          <p:cNvSpPr txBox="1"/>
          <p:nvPr/>
        </p:nvSpPr>
        <p:spPr>
          <a:xfrm>
            <a:off x="6260454" y="2143847"/>
            <a:ext cx="5795176" cy="461665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Prediction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: 15b more acceptable than 15a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3C748-8017-AC4B-B3AB-444DAF505934}"/>
              </a:ext>
            </a:extLst>
          </p:cNvPr>
          <p:cNvSpPr txBox="1"/>
          <p:nvPr/>
        </p:nvSpPr>
        <p:spPr>
          <a:xfrm>
            <a:off x="6557971" y="3550932"/>
            <a:ext cx="5503430" cy="461665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Prediction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: 16a, 16b equally acceptable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A7AE1-287E-F34B-8330-D6A816872EA4}"/>
              </a:ext>
            </a:extLst>
          </p:cNvPr>
          <p:cNvSpPr txBox="1"/>
          <p:nvPr/>
        </p:nvSpPr>
        <p:spPr>
          <a:xfrm>
            <a:off x="5015384" y="5065188"/>
            <a:ext cx="7040246" cy="1200329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Predictions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: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In-Situ: 17b more acceptable than 17a (=15b v. 15a)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M&amp;E: 17a, 17b equally acceptable</a:t>
            </a:r>
            <a:endParaRPr lang="en-US" sz="1000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7E11204-D8D0-6B41-B13A-2A82B69A0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92041"/>
            <a:ext cx="379445" cy="379445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90EF1067-D405-6A4D-8EC2-CC18A0A8B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918" y="2178713"/>
            <a:ext cx="379445" cy="37944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C306CAE7-F708-5D4D-8776-CD6D0A64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24" y="5858079"/>
            <a:ext cx="379445" cy="379445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110657ED-AA22-344A-8F0C-5872E644A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94824" y="5482789"/>
            <a:ext cx="3651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4D563-6913-7945-89B5-F0AAE0EB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41" y="1387064"/>
            <a:ext cx="11557443" cy="4969286"/>
          </a:xfrm>
        </p:spPr>
        <p:txBody>
          <a:bodyPr>
            <a:normAutofit/>
          </a:bodyPr>
          <a:lstStyle/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18a. </a:t>
            </a:r>
            <a:r>
              <a:rPr lang="en-US" sz="26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600" i="1" dirty="0">
                <a:solidFill>
                  <a:prstClr val="black"/>
                </a:solidFill>
                <a:latin typeface="Optima" panose="02000503060000020004" pitchFamily="2" charset="0"/>
              </a:rPr>
              <a:t>someone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18b. Yeah, </a:t>
            </a:r>
            <a:r>
              <a:rPr lang="en-US" sz="26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FA912-69BE-C44F-9C2E-CBAFD942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A09DC5-5E23-8843-8109-6308ED80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75" y="320675"/>
            <a:ext cx="10842249" cy="78033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tima" panose="02000503060000020004" pitchFamily="2" charset="0"/>
              </a:rPr>
              <a:t>What is the syntax of Ellipsis?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75B30-7312-A048-A337-4F1207D70674}"/>
              </a:ext>
            </a:extLst>
          </p:cNvPr>
          <p:cNvSpPr txBox="1"/>
          <p:nvPr/>
        </p:nvSpPr>
        <p:spPr>
          <a:xfrm>
            <a:off x="374350" y="4630322"/>
            <a:ext cx="11142774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tima" panose="02000503060000020004" pitchFamily="2" charset="0"/>
              </a:rPr>
              <a:t>Move and Elide</a:t>
            </a:r>
          </a:p>
          <a:p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20a. …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2400" u="sng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_.</a:t>
            </a:r>
          </a:p>
          <a:p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20b. …it was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who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_.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60F3A-05DB-944B-8EC2-C1A782452258}"/>
              </a:ext>
            </a:extLst>
          </p:cNvPr>
          <p:cNvSpPr txBox="1"/>
          <p:nvPr/>
        </p:nvSpPr>
        <p:spPr>
          <a:xfrm>
            <a:off x="385741" y="2828835"/>
            <a:ext cx="11131383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tima" panose="02000503060000020004" pitchFamily="2" charset="0"/>
              </a:rPr>
              <a:t>In-situ Ellipsis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19a. …</a:t>
            </a:r>
            <a:r>
              <a:rPr lang="en-US" sz="2400" u="sng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  <a:endParaRPr lang="en-US" sz="2400" b="1" dirty="0">
              <a:latin typeface="Optima" panose="02000503060000020004" pitchFamily="2" charset="0"/>
            </a:endParaRP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19b. *…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</a:t>
            </a:r>
            <a:r>
              <a:rPr lang="en-US" sz="2400" baseline="-25000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that Taylor had misled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2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4D563-6913-7945-89B5-F0AAE0EB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41" y="1387064"/>
            <a:ext cx="11557443" cy="4969286"/>
          </a:xfrm>
        </p:spPr>
        <p:txBody>
          <a:bodyPr>
            <a:normAutofit/>
          </a:bodyPr>
          <a:lstStyle/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21a. Taylor met [</a:t>
            </a:r>
            <a:r>
              <a:rPr lang="en-US" sz="2600" baseline="-25000" dirty="0">
                <a:solidFill>
                  <a:prstClr val="black"/>
                </a:solidFill>
                <a:latin typeface="Optima" panose="02000503060000020004" pitchFamily="2" charset="0"/>
              </a:rPr>
              <a:t>Relative Clause 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the student who had misled </a:t>
            </a:r>
            <a:r>
              <a:rPr lang="en-US" sz="2600" i="1" dirty="0">
                <a:solidFill>
                  <a:prstClr val="black"/>
                </a:solidFill>
                <a:latin typeface="Optima" panose="02000503060000020004" pitchFamily="2" charset="0"/>
              </a:rPr>
              <a:t>someone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].</a:t>
            </a:r>
          </a:p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21b. Yeah, </a:t>
            </a:r>
            <a:r>
              <a:rPr lang="en-US" sz="2600" i="1" dirty="0">
                <a:solidFill>
                  <a:prstClr val="black"/>
                </a:solidFill>
                <a:latin typeface="Optima" panose="02000503060000020004" pitchFamily="2" charset="0"/>
              </a:rPr>
              <a:t>Jordan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. </a:t>
            </a:r>
            <a:r>
              <a:rPr lang="en-US" sz="1600" dirty="0">
                <a:solidFill>
                  <a:prstClr val="black"/>
                </a:solidFill>
                <a:latin typeface="Optima" panose="02000503060000020004" pitchFamily="2" charset="0"/>
              </a:rPr>
              <a:t>(Potter 2017)</a:t>
            </a:r>
          </a:p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21c. *Who did Taylor meet [</a:t>
            </a:r>
            <a:r>
              <a:rPr lang="en-US" sz="2600" baseline="-25000" dirty="0">
                <a:solidFill>
                  <a:prstClr val="black"/>
                </a:solidFill>
                <a:latin typeface="Optima" panose="02000503060000020004" pitchFamily="2" charset="0"/>
              </a:rPr>
              <a:t>Relative Clause 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the student who had misled]?</a:t>
            </a: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FA912-69BE-C44F-9C2E-CBAFD942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A09DC5-5E23-8843-8109-6308ED80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75" y="320675"/>
            <a:ext cx="1084224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tima" panose="02000503060000020004" pitchFamily="2" charset="0"/>
              </a:rPr>
              <a:t>Broader implications: Island insensitivity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75B30-7312-A048-A337-4F1207D70674}"/>
              </a:ext>
            </a:extLst>
          </p:cNvPr>
          <p:cNvSpPr txBox="1"/>
          <p:nvPr/>
        </p:nvSpPr>
        <p:spPr>
          <a:xfrm>
            <a:off x="374350" y="4630322"/>
            <a:ext cx="11142774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tima" panose="02000503060000020004" pitchFamily="2" charset="0"/>
              </a:rPr>
              <a:t>Move and Elide</a:t>
            </a:r>
          </a:p>
          <a:p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23a. … 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Jordan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2400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Taylor met [</a:t>
            </a:r>
            <a:r>
              <a:rPr lang="en-US" sz="2400" strike="sngStrike" baseline="-25000" dirty="0">
                <a:solidFill>
                  <a:prstClr val="black"/>
                </a:solidFill>
                <a:latin typeface="Optima" panose="02000503060000020004" pitchFamily="2" charset="0"/>
              </a:rPr>
              <a:t>Relative Clause </a:t>
            </a:r>
            <a:r>
              <a:rPr lang="en-US" sz="2400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the student who had misled _]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23b. *…it was 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Jordan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who Taylor met the student who had misled _.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60F3A-05DB-944B-8EC2-C1A782452258}"/>
              </a:ext>
            </a:extLst>
          </p:cNvPr>
          <p:cNvSpPr txBox="1"/>
          <p:nvPr/>
        </p:nvSpPr>
        <p:spPr>
          <a:xfrm>
            <a:off x="385741" y="3109490"/>
            <a:ext cx="11131383" cy="12311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tima" panose="02000503060000020004" pitchFamily="2" charset="0"/>
              </a:rPr>
              <a:t>In-situ Ellipsis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22a. …</a:t>
            </a:r>
            <a:r>
              <a:rPr lang="en-US" sz="2400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Taylor met [</a:t>
            </a:r>
            <a:r>
              <a:rPr lang="en-US" sz="2400" strike="sngStrike" baseline="-25000" dirty="0">
                <a:solidFill>
                  <a:prstClr val="black"/>
                </a:solidFill>
                <a:latin typeface="Optima" panose="02000503060000020004" pitchFamily="2" charset="0"/>
              </a:rPr>
              <a:t>Relative Clause </a:t>
            </a:r>
            <a:r>
              <a:rPr lang="en-US" sz="2400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the student who had misled 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Jordan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].</a:t>
            </a:r>
            <a:endParaRPr lang="en-US" sz="2400" b="1" dirty="0">
              <a:latin typeface="Optima" panose="02000503060000020004" pitchFamily="2" charset="0"/>
            </a:endParaRP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22b. …Taylor met [</a:t>
            </a:r>
            <a:r>
              <a:rPr lang="en-US" sz="2400" baseline="-25000" dirty="0">
                <a:solidFill>
                  <a:prstClr val="black"/>
                </a:solidFill>
                <a:latin typeface="Optima" panose="02000503060000020004" pitchFamily="2" charset="0"/>
              </a:rPr>
              <a:t>Relative Clause 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the student who had misled 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Jordan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26186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43BF-5B21-3D4F-A8B4-55D7E5FE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FCE28-C996-E84E-975D-9D0D7364C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Research Support: NICHD R15HD072713, NIH 5P20GM103436-13</a:t>
            </a:r>
          </a:p>
          <a:p>
            <a:r>
              <a:rPr lang="en-US" dirty="0">
                <a:latin typeface="Optima" panose="02000503060000020004" pitchFamily="2" charset="0"/>
              </a:rPr>
              <a:t>Thanks to Masaya Yoshida, Mike Frazier, &amp; Kyle Johnson for helpful discussions. </a:t>
            </a:r>
          </a:p>
          <a:p>
            <a:r>
              <a:rPr lang="en-US" dirty="0">
                <a:latin typeface="Optima" panose="02000503060000020004" pitchFamily="2" charset="0"/>
              </a:rPr>
              <a:t>Thanks to K. </a:t>
            </a:r>
            <a:r>
              <a:rPr lang="en-US" dirty="0" err="1">
                <a:latin typeface="Optima" panose="02000503060000020004" pitchFamily="2" charset="0"/>
              </a:rPr>
              <a:t>Griffitts</a:t>
            </a:r>
            <a:r>
              <a:rPr lang="en-US" dirty="0">
                <a:latin typeface="Optima" panose="02000503060000020004" pitchFamily="2" charset="0"/>
              </a:rPr>
              <a:t>, V. Nash, T. Vetter, &amp; C. Gibson for experimental assistance. </a:t>
            </a:r>
          </a:p>
          <a:p>
            <a:r>
              <a:rPr lang="en-US" dirty="0">
                <a:latin typeface="Optima" panose="02000503060000020004" pitchFamily="2" charset="0"/>
              </a:rPr>
              <a:t>My deepest gratitude to the McNair Scholars Program</a:t>
            </a:r>
          </a:p>
          <a:p>
            <a:pPr lvl="1"/>
            <a:r>
              <a:rPr lang="en-US" dirty="0">
                <a:latin typeface="Optima" panose="02000503060000020004" pitchFamily="2" charset="0"/>
              </a:rPr>
              <a:t>https://</a:t>
            </a:r>
            <a:r>
              <a:rPr lang="en-US" dirty="0" err="1">
                <a:latin typeface="Optima" panose="02000503060000020004" pitchFamily="2" charset="0"/>
              </a:rPr>
              <a:t>mcnairscholars.com</a:t>
            </a:r>
            <a:endParaRPr lang="en-US" dirty="0">
              <a:latin typeface="Optima" panose="02000503060000020004" pitchFamily="2" charset="0"/>
            </a:endParaRPr>
          </a:p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91918-09E3-4A44-B38B-30C8BF85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5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743D-07DD-DD4E-AB01-FCC40C59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2" y="4006592"/>
            <a:ext cx="11216951" cy="2864498"/>
          </a:xfrm>
        </p:spPr>
        <p:txBody>
          <a:bodyPr>
            <a:normAutofit fontScale="92500" lnSpcReduction="20000"/>
          </a:bodyPr>
          <a:lstStyle/>
          <a:p>
            <a:pPr defTabSz="756248">
              <a:spcBef>
                <a:spcPts val="825"/>
              </a:spcBef>
              <a:spcAft>
                <a:spcPts val="0"/>
              </a:spcAft>
              <a:tabLst>
                <a:tab pos="215442" algn="l"/>
              </a:tabLst>
            </a:pPr>
            <a:r>
              <a:rPr lang="en-US" dirty="0">
                <a:latin typeface="Optima" panose="0200050306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Confirmed judgments reported in Reeve (2013)</a:t>
            </a:r>
          </a:p>
          <a:p>
            <a:pPr lvl="1"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sz="2000" dirty="0">
                <a:solidFill>
                  <a:prstClr val="black"/>
                </a:solidFill>
                <a:latin typeface="Optima" panose="02000503060000020004" pitchFamily="2" charset="0"/>
              </a:rPr>
              <a:t>Yeah, it was </a:t>
            </a:r>
            <a:r>
              <a:rPr lang="en-US" sz="20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themselves/*them</a:t>
            </a:r>
            <a:r>
              <a:rPr lang="en-US" sz="2000" dirty="0">
                <a:solidFill>
                  <a:prstClr val="black"/>
                </a:solidFill>
                <a:latin typeface="Optima" panose="02000503060000020004" pitchFamily="2" charset="0"/>
              </a:rPr>
              <a:t> that </a:t>
            </a:r>
            <a:r>
              <a:rPr lang="en-US" sz="20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000" dirty="0">
                <a:solidFill>
                  <a:prstClr val="black"/>
                </a:solidFill>
                <a:latin typeface="Optima" panose="02000503060000020004" pitchFamily="2" charset="0"/>
              </a:rPr>
              <a:t> assumed that Steven had misled.</a:t>
            </a:r>
          </a:p>
          <a:p>
            <a:pPr lvl="1"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sz="2000" dirty="0">
                <a:latin typeface="Optima" panose="0200050306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BCA must be satisfied at </a:t>
            </a:r>
            <a:r>
              <a:rPr lang="en-US" sz="2000" b="1" dirty="0">
                <a:latin typeface="Optima" panose="0200050306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en-US" sz="2000" dirty="0">
                <a:latin typeface="Optima" panose="0200050306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level of representation</a:t>
            </a:r>
            <a:r>
              <a:rPr lang="en-US" sz="1600" dirty="0">
                <a:latin typeface="Optima" panose="0200050306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600" dirty="0" err="1">
                <a:latin typeface="Optima" panose="02000503060000020004" pitchFamily="2" charset="0"/>
              </a:rPr>
              <a:t>Belletti</a:t>
            </a:r>
            <a:r>
              <a:rPr lang="en-US" sz="1600" dirty="0">
                <a:latin typeface="Optima" panose="02000503060000020004" pitchFamily="2" charset="0"/>
              </a:rPr>
              <a:t> and </a:t>
            </a:r>
            <a:r>
              <a:rPr lang="en-US" sz="1600" dirty="0" err="1">
                <a:latin typeface="Optima" panose="02000503060000020004" pitchFamily="2" charset="0"/>
              </a:rPr>
              <a:t>Rizzi</a:t>
            </a:r>
            <a:r>
              <a:rPr lang="en-US" sz="1600" dirty="0">
                <a:latin typeface="Optima" panose="02000503060000020004" pitchFamily="2" charset="0"/>
              </a:rPr>
              <a:t>, 1988; Fox 2003)</a:t>
            </a:r>
            <a:r>
              <a:rPr lang="en-US" sz="1600" dirty="0"/>
              <a:t> </a:t>
            </a:r>
            <a:endParaRPr lang="en-US" sz="1600" dirty="0">
              <a:latin typeface="Optima" panose="0200050306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sz="2000" dirty="0">
                <a:latin typeface="Optima" panose="0200050306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BCC must be satisfied at </a:t>
            </a:r>
            <a:r>
              <a:rPr lang="en-US" sz="2000" b="1" dirty="0">
                <a:latin typeface="Optima" panose="0200050306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every</a:t>
            </a:r>
            <a:r>
              <a:rPr lang="en-US" sz="2000" dirty="0">
                <a:latin typeface="Optima" panose="0200050306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level of representation</a:t>
            </a:r>
            <a:endParaRPr lang="en-US" sz="160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Experimental evidence for Vehicle Change effects:</a:t>
            </a:r>
          </a:p>
          <a:p>
            <a:pPr lvl="1"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No BCC effect in the Stripping conditions:</a:t>
            </a:r>
          </a:p>
          <a:p>
            <a:pPr lvl="1"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Yeah, </a:t>
            </a:r>
            <a:r>
              <a:rPr lang="en-US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themselves/them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the investigators assumed that Steven had misled 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_.</a:t>
            </a:r>
          </a:p>
          <a:p>
            <a:pPr lvl="1"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Yeah, </a:t>
            </a:r>
            <a:r>
              <a:rPr lang="en-US" u="sng" dirty="0">
                <a:solidFill>
                  <a:prstClr val="black"/>
                </a:solidFill>
                <a:latin typeface="Optima" panose="02000503060000020004" pitchFamily="2" charset="0"/>
              </a:rPr>
              <a:t>them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they assumed that Steven had misled 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_.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E1EC1-E17D-EB4D-B83C-ED13E856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B0F30E-C3A9-CF45-B069-4DF4A5DF27C6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Optima" panose="02000503060000020004" pitchFamily="2" charset="0"/>
              </a:rPr>
              <a:t>Experiment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C40F69-AFA1-354B-A265-202F121E7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87231"/>
            <a:ext cx="5791200" cy="37642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452EB5-D530-6746-B03E-51583317613B}"/>
              </a:ext>
            </a:extLst>
          </p:cNvPr>
          <p:cNvSpPr txBox="1">
            <a:spLocks/>
          </p:cNvSpPr>
          <p:nvPr/>
        </p:nvSpPr>
        <p:spPr>
          <a:xfrm>
            <a:off x="668592" y="1180935"/>
            <a:ext cx="5791199" cy="2864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Small effects overall (relative to intuitive judgments for e.g. BCA)</a:t>
            </a:r>
          </a:p>
          <a:p>
            <a:pPr lvl="1"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In the absence of an explicit theory linking absolute ratings and grammaticality, this shouldn’t concern us</a:t>
            </a:r>
          </a:p>
          <a:p>
            <a:pPr lvl="1"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We are concerned with contrasts: All else equal, does manipulation X lead to a contrast in acceptability?</a:t>
            </a:r>
          </a:p>
        </p:txBody>
      </p:sp>
    </p:spTree>
    <p:extLst>
      <p:ext uri="{BB962C8B-B14F-4D97-AF65-F5344CB8AC3E}">
        <p14:creationId xmlns:p14="http://schemas.microsoft.com/office/powerpoint/2010/main" val="423698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FBE2-3F2B-ED45-8A3A-51D35CA2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Experiment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743D-07DD-DD4E-AB01-FCC40C59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71" y="1369057"/>
            <a:ext cx="6125007" cy="4351338"/>
          </a:xfrm>
        </p:spPr>
        <p:txBody>
          <a:bodyPr>
            <a:normAutofit lnSpcReduction="10000"/>
          </a:bodyPr>
          <a:lstStyle/>
          <a:p>
            <a:pPr defTabSz="756248">
              <a:spcBef>
                <a:spcPts val="825"/>
              </a:spcBef>
              <a:spcAft>
                <a:spcPts val="0"/>
              </a:spcAft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Small effects overall (relative to intuitive judgments for e.g. BCA)</a:t>
            </a:r>
          </a:p>
          <a:p>
            <a:pPr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It-clefts less acceptable than Stripping &amp; Canonical conditions</a:t>
            </a:r>
          </a:p>
          <a:p>
            <a:pPr lvl="1"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Likely effect of length &amp;/or repetition </a:t>
            </a:r>
          </a:p>
          <a:p>
            <a:pPr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Short dependencies more acceptable than long</a:t>
            </a:r>
          </a:p>
          <a:p>
            <a:pPr lvl="1"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Driven by effect in Canonical conditions; </a:t>
            </a:r>
          </a:p>
          <a:p>
            <a:pPr lvl="1" defTabSz="756248">
              <a:spcBef>
                <a:spcPts val="825"/>
              </a:spcBef>
              <a:tabLst>
                <a:tab pos="215442" algn="l"/>
              </a:tabLst>
            </a:pP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No effect of length in both Stripping and It-cleft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1516-BEA0-3747-8C95-D51A2C29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A picture containing toy, cabinet&#10;&#10;Description automatically generated">
            <a:extLst>
              <a:ext uri="{FF2B5EF4-FFF2-40B4-BE49-F238E27FC236}">
                <a16:creationId xmlns:a16="http://schemas.microsoft.com/office/drawing/2014/main" id="{C7933130-B313-9F4E-967B-8EA7FEDE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678" y="1369057"/>
            <a:ext cx="54391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8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4D563-6913-7945-89B5-F0AAE0EB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41" y="1387064"/>
            <a:ext cx="11557443" cy="4969286"/>
          </a:xfrm>
        </p:spPr>
        <p:txBody>
          <a:bodyPr>
            <a:normAutofit/>
          </a:bodyPr>
          <a:lstStyle/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24a. </a:t>
            </a:r>
            <a:r>
              <a:rPr lang="en-US" sz="26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600" i="1" dirty="0">
                <a:solidFill>
                  <a:prstClr val="black"/>
                </a:solidFill>
                <a:latin typeface="Optima" panose="02000503060000020004" pitchFamily="2" charset="0"/>
              </a:rPr>
              <a:t>someone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24b. Yeah, </a:t>
            </a:r>
            <a:r>
              <a:rPr lang="en-US" sz="26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FA912-69BE-C44F-9C2E-CBAFD942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A09DC5-5E23-8843-8109-6308ED80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75" y="320675"/>
            <a:ext cx="10842249" cy="78033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tima" panose="02000503060000020004" pitchFamily="2" charset="0"/>
              </a:rPr>
              <a:t>Alternative analyses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75B30-7312-A048-A337-4F1207D70674}"/>
              </a:ext>
            </a:extLst>
          </p:cNvPr>
          <p:cNvSpPr txBox="1"/>
          <p:nvPr/>
        </p:nvSpPr>
        <p:spPr>
          <a:xfrm>
            <a:off x="374350" y="4630322"/>
            <a:ext cx="11142774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tima" panose="02000503060000020004" pitchFamily="2" charset="0"/>
              </a:rPr>
              <a:t>Non-isomorphic: </a:t>
            </a:r>
            <a:r>
              <a:rPr lang="en-US" sz="2400" dirty="0" err="1">
                <a:latin typeface="Optima" panose="02000503060000020004" pitchFamily="2" charset="0"/>
              </a:rPr>
              <a:t>Behaviour</a:t>
            </a:r>
            <a:r>
              <a:rPr lang="en-US" sz="2400" dirty="0">
                <a:latin typeface="Optima" panose="02000503060000020004" pitchFamily="2" charset="0"/>
              </a:rPr>
              <a:t> of reduced clefts? (What is their analysis? Ellipsis?)</a:t>
            </a:r>
          </a:p>
          <a:p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26a. …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2400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it was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_.</a:t>
            </a:r>
          </a:p>
          <a:p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26b. …it was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60F3A-05DB-944B-8EC2-C1A782452258}"/>
              </a:ext>
            </a:extLst>
          </p:cNvPr>
          <p:cNvSpPr txBox="1"/>
          <p:nvPr/>
        </p:nvSpPr>
        <p:spPr>
          <a:xfrm>
            <a:off x="385741" y="2828835"/>
            <a:ext cx="11131383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tima" panose="02000503060000020004" pitchFamily="2" charset="0"/>
              </a:rPr>
              <a:t>Non-structural: </a:t>
            </a:r>
            <a:r>
              <a:rPr lang="en-US" sz="2400" dirty="0">
                <a:latin typeface="Optima" panose="02000503060000020004" pitchFamily="2" charset="0"/>
              </a:rPr>
              <a:t>How is BCA satisfied in the absence of a local binder?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25. …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  <a:endParaRPr lang="en-US" sz="2400" b="1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A2BF-A984-8849-B161-878E0934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What is the syntax of Ellipsis?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67A2-B7BD-2941-B084-6AEB68ED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16856-BA94-E148-A0B5-4472EFD7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21903-FAC0-C841-BE9E-4B5276F0D48F}"/>
              </a:ext>
            </a:extLst>
          </p:cNvPr>
          <p:cNvSpPr txBox="1"/>
          <p:nvPr/>
        </p:nvSpPr>
        <p:spPr>
          <a:xfrm>
            <a:off x="8610600" y="2106260"/>
            <a:ext cx="240792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tima" panose="02000503060000020004" pitchFamily="2" charset="0"/>
              </a:rPr>
              <a:t>Stripping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D10AA-1C85-5341-8B30-8AD476A1CDC7}"/>
              </a:ext>
            </a:extLst>
          </p:cNvPr>
          <p:cNvSpPr txBox="1"/>
          <p:nvPr/>
        </p:nvSpPr>
        <p:spPr>
          <a:xfrm>
            <a:off x="2055067" y="2010651"/>
            <a:ext cx="229362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tima" panose="02000503060000020004" pitchFamily="2" charset="0"/>
              </a:rPr>
              <a:t>Gapping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45F2A-65EC-FA4F-96BF-CB8E19DF78C5}"/>
              </a:ext>
            </a:extLst>
          </p:cNvPr>
          <p:cNvSpPr txBox="1"/>
          <p:nvPr/>
        </p:nvSpPr>
        <p:spPr>
          <a:xfrm>
            <a:off x="5440680" y="5285115"/>
            <a:ext cx="108966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tima" panose="02000503060000020004" pitchFamily="2" charset="0"/>
              </a:rPr>
              <a:t>LPE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2CB3C-1432-7145-9606-CDE27E8F43E5}"/>
              </a:ext>
            </a:extLst>
          </p:cNvPr>
          <p:cNvSpPr txBox="1"/>
          <p:nvPr/>
        </p:nvSpPr>
        <p:spPr>
          <a:xfrm>
            <a:off x="7574280" y="4310496"/>
            <a:ext cx="2407920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tima" panose="02000503060000020004" pitchFamily="2" charset="0"/>
              </a:rPr>
              <a:t>Fragment Answers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2A408B-6848-8E4F-BD4A-9BE23427F7FD}"/>
              </a:ext>
            </a:extLst>
          </p:cNvPr>
          <p:cNvSpPr txBox="1"/>
          <p:nvPr/>
        </p:nvSpPr>
        <p:spPr>
          <a:xfrm>
            <a:off x="5585460" y="2394649"/>
            <a:ext cx="220980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tima" panose="02000503060000020004" pitchFamily="2" charset="0"/>
              </a:rPr>
              <a:t>Sluicing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2F939E-07BE-8B4C-B4C7-B35DB0DB6395}"/>
              </a:ext>
            </a:extLst>
          </p:cNvPr>
          <p:cNvSpPr txBox="1"/>
          <p:nvPr/>
        </p:nvSpPr>
        <p:spPr>
          <a:xfrm>
            <a:off x="1584960" y="3250198"/>
            <a:ext cx="117348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tima" panose="02000503060000020004" pitchFamily="2" charset="0"/>
              </a:rPr>
              <a:t>VPE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A1829-9DA3-CA41-9C70-6C0E38464580}"/>
              </a:ext>
            </a:extLst>
          </p:cNvPr>
          <p:cNvSpPr txBox="1"/>
          <p:nvPr/>
        </p:nvSpPr>
        <p:spPr>
          <a:xfrm>
            <a:off x="1369695" y="4629582"/>
            <a:ext cx="2293620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tima" panose="02000503060000020004" pitchFamily="2" charset="0"/>
              </a:rPr>
              <a:t>Pseudo-Gapping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698C6D-9BF0-D04D-AE6D-ECB00DA1541B}"/>
              </a:ext>
            </a:extLst>
          </p:cNvPr>
          <p:cNvSpPr txBox="1"/>
          <p:nvPr/>
        </p:nvSpPr>
        <p:spPr>
          <a:xfrm>
            <a:off x="4617721" y="3429000"/>
            <a:ext cx="2407920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tima" panose="02000503060000020004" pitchFamily="2" charset="0"/>
              </a:rPr>
              <a:t>Nominal Ellipsis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845E9E04-ECDC-5E46-B749-2E45559686AD}"/>
              </a:ext>
            </a:extLst>
          </p:cNvPr>
          <p:cNvSpPr/>
          <p:nvPr/>
        </p:nvSpPr>
        <p:spPr>
          <a:xfrm>
            <a:off x="8472197" y="1978090"/>
            <a:ext cx="2687216" cy="10238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35C7-F257-3F44-A144-081BC0F7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39"/>
            <a:ext cx="10515600" cy="1325563"/>
          </a:xfrm>
        </p:spPr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Ellipsis remnant reflexives &amp; it-cleft pivots are </a:t>
            </a:r>
            <a:r>
              <a:rPr lang="en-US" b="1" dirty="0">
                <a:latin typeface="Optima" panose="02000503060000020004" pitchFamily="2" charset="0"/>
              </a:rPr>
              <a:t>not </a:t>
            </a:r>
            <a:r>
              <a:rPr lang="en-US" dirty="0">
                <a:latin typeface="Optima" panose="02000503060000020004" pitchFamily="2" charset="0"/>
              </a:rPr>
              <a:t>exempt anaphors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0A72E-197D-464B-BEBC-D7F38EE6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8102"/>
            <a:ext cx="10940143" cy="785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>
                <a:latin typeface="Optima" panose="02000503060000020004" pitchFamily="2" charset="0"/>
              </a:rPr>
              <a:t>Büring</a:t>
            </a:r>
            <a:r>
              <a:rPr lang="en-US" sz="1800" dirty="0">
                <a:latin typeface="Optima" panose="02000503060000020004" pitchFamily="2" charset="0"/>
              </a:rPr>
              <a:t> (2005):  “1st and 2nd person exempt anaphors don’t need linguistic antecedents at all”; (27, 30)</a:t>
            </a:r>
          </a:p>
          <a:p>
            <a:r>
              <a:rPr lang="en-US" sz="1800" dirty="0">
                <a:latin typeface="Optima" panose="02000503060000020004" pitchFamily="2" charset="0"/>
              </a:rPr>
              <a:t>But reflexives in cleft pivot and ellipsis remnant positions require antecedents (exp. evidence needed!):</a:t>
            </a:r>
            <a:br>
              <a:rPr lang="en-US" sz="1800" dirty="0">
                <a:latin typeface="Optima" panose="02000503060000020004" pitchFamily="2" charset="0"/>
              </a:rPr>
            </a:br>
            <a:endParaRPr lang="en-US" sz="1800" dirty="0">
              <a:latin typeface="Optima" panose="0200050306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65CE2-564C-AD4B-B0B8-29642ADD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845CA-D022-414D-B76D-589C15722B88}"/>
              </a:ext>
            </a:extLst>
          </p:cNvPr>
          <p:cNvSpPr txBox="1"/>
          <p:nvPr/>
        </p:nvSpPr>
        <p:spPr>
          <a:xfrm>
            <a:off x="838200" y="2313233"/>
            <a:ext cx="5918351" cy="230832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Optima" panose="02000503060000020004" pitchFamily="2" charset="0"/>
              </a:rPr>
              <a:t>1st person reflexive pronouns:</a:t>
            </a:r>
          </a:p>
          <a:p>
            <a:r>
              <a:rPr lang="en-US" dirty="0">
                <a:latin typeface="Optima" panose="02000503060000020004" pitchFamily="2" charset="0"/>
              </a:rPr>
              <a:t>27. There were five tourists in the room apart from myself.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28a. ??It was myself that 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Taylor</a:t>
            </a:r>
            <a:r>
              <a:rPr lang="en-US" dirty="0">
                <a:latin typeface="Optima" panose="02000503060000020004" pitchFamily="2" charset="0"/>
              </a:rPr>
              <a:t> embarrassed.</a:t>
            </a:r>
          </a:p>
          <a:p>
            <a:r>
              <a:rPr lang="en-US" dirty="0">
                <a:latin typeface="Optima" panose="02000503060000020004" pitchFamily="2" charset="0"/>
              </a:rPr>
              <a:t>28b. It was myself that I embarrassed.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29a. 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Taylor</a:t>
            </a:r>
            <a:r>
              <a:rPr lang="en-US" dirty="0">
                <a:latin typeface="Optima" panose="02000503060000020004" pitchFamily="2" charset="0"/>
              </a:rPr>
              <a:t> embarrassed someone. </a:t>
            </a:r>
          </a:p>
          <a:p>
            <a:r>
              <a:rPr lang="en-US" dirty="0">
                <a:latin typeface="Optima" panose="02000503060000020004" pitchFamily="2" charset="0"/>
              </a:rPr>
              <a:t>29b. ??Yeah, myself.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4497B-094F-8941-98E0-896E21D3153E}"/>
              </a:ext>
            </a:extLst>
          </p:cNvPr>
          <p:cNvSpPr txBox="1"/>
          <p:nvPr/>
        </p:nvSpPr>
        <p:spPr>
          <a:xfrm>
            <a:off x="7061794" y="2313233"/>
            <a:ext cx="4653390" cy="230832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Optima" panose="02000503060000020004" pitchFamily="2" charset="0"/>
              </a:rPr>
              <a:t>2nd person reflexive pronouns:</a:t>
            </a:r>
          </a:p>
          <a:p>
            <a:r>
              <a:rPr lang="en-US" dirty="0">
                <a:latin typeface="Optima" panose="02000503060000020004" pitchFamily="2" charset="0"/>
              </a:rPr>
              <a:t>30. Physicists like yourself are a godsend. 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31a. *It was yourself that 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Taylor</a:t>
            </a:r>
            <a:r>
              <a:rPr lang="en-US" dirty="0">
                <a:latin typeface="Optima" panose="02000503060000020004" pitchFamily="2" charset="0"/>
              </a:rPr>
              <a:t> embarrassed.</a:t>
            </a:r>
          </a:p>
          <a:p>
            <a:r>
              <a:rPr lang="en-US" dirty="0">
                <a:latin typeface="Optima" panose="02000503060000020004" pitchFamily="2" charset="0"/>
              </a:rPr>
              <a:t>31b. It was yourself that you embarrassed.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32a. 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Taylor</a:t>
            </a:r>
            <a:r>
              <a:rPr lang="en-US" dirty="0">
                <a:latin typeface="Optima" panose="02000503060000020004" pitchFamily="2" charset="0"/>
              </a:rPr>
              <a:t> embarrassed someone. </a:t>
            </a:r>
          </a:p>
          <a:p>
            <a:r>
              <a:rPr lang="en-US" dirty="0">
                <a:latin typeface="Optima" panose="02000503060000020004" pitchFamily="2" charset="0"/>
              </a:rPr>
              <a:t>32b. *Yeah, yourself.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258E6-E63A-E14F-9CA3-1BCF61E1D835}"/>
              </a:ext>
            </a:extLst>
          </p:cNvPr>
          <p:cNvSpPr txBox="1"/>
          <p:nvPr/>
        </p:nvSpPr>
        <p:spPr>
          <a:xfrm>
            <a:off x="838200" y="5798145"/>
            <a:ext cx="10876984" cy="92333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33. This letter was addressed only to </a:t>
            </a:r>
            <a:r>
              <a:rPr lang="en-US" dirty="0" err="1">
                <a:latin typeface="Optima" panose="02000503060000020004" pitchFamily="2" charset="0"/>
              </a:rPr>
              <a:t>myself_i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  <a:p>
            <a:r>
              <a:rPr lang="en-US" dirty="0">
                <a:latin typeface="Optima" panose="02000503060000020004" pitchFamily="2" charset="0"/>
              </a:rPr>
              <a:t>34a. 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Yeah, the investigators assumed that Taylor had misled </a:t>
            </a:r>
            <a:r>
              <a:rPr lang="en-US" i="1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  <a:endParaRPr lang="en-US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34b. 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Yeah, </a:t>
            </a:r>
            <a:r>
              <a:rPr lang="en-US" i="1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1CB7B5-A160-9644-BCD4-657B09A96149}"/>
              </a:ext>
            </a:extLst>
          </p:cNvPr>
          <p:cNvSpPr txBox="1">
            <a:spLocks/>
          </p:cNvSpPr>
          <p:nvPr/>
        </p:nvSpPr>
        <p:spPr>
          <a:xfrm>
            <a:off x="838200" y="4708726"/>
            <a:ext cx="10876984" cy="785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Optima" panose="02000503060000020004" pitchFamily="2" charset="0"/>
              </a:rPr>
              <a:t>Reinhart &amp; </a:t>
            </a:r>
            <a:r>
              <a:rPr lang="en-US" sz="1800" dirty="0" err="1">
                <a:latin typeface="Optima" panose="02000503060000020004" pitchFamily="2" charset="0"/>
              </a:rPr>
              <a:t>Reuland</a:t>
            </a:r>
            <a:r>
              <a:rPr lang="en-US" sz="1800" dirty="0">
                <a:latin typeface="Optima" panose="02000503060000020004" pitchFamily="2" charset="0"/>
              </a:rPr>
              <a:t> (1993): focused anaphors are exempt (33)</a:t>
            </a:r>
          </a:p>
          <a:p>
            <a:r>
              <a:rPr lang="en-US" sz="1800" dirty="0">
                <a:latin typeface="Optima" panose="02000503060000020004" pitchFamily="2" charset="0"/>
              </a:rPr>
              <a:t>But in these experiments, the anaphors across all conditions were focused (34)</a:t>
            </a:r>
          </a:p>
          <a:p>
            <a:r>
              <a:rPr lang="en-US" sz="1800" dirty="0">
                <a:latin typeface="Optima" panose="02000503060000020004" pitchFamily="2" charset="0"/>
              </a:rPr>
              <a:t>If R&amp;R were correct, the contrast seen between continuation types remains unexplained</a:t>
            </a:r>
          </a:p>
        </p:txBody>
      </p:sp>
    </p:spTree>
    <p:extLst>
      <p:ext uri="{BB962C8B-B14F-4D97-AF65-F5344CB8AC3E}">
        <p14:creationId xmlns:p14="http://schemas.microsoft.com/office/powerpoint/2010/main" val="106375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A2BF-A984-8849-B161-878E0934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What is the syntax of Ellipsis?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67A2-B7BD-2941-B084-6AEB68ED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698"/>
            <a:ext cx="10515600" cy="15836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Optima" panose="02000503060000020004" pitchFamily="2" charset="0"/>
              </a:rPr>
              <a:t>1a. Alex: Jordan called </a:t>
            </a:r>
            <a:r>
              <a:rPr lang="en-US" i="1" dirty="0">
                <a:latin typeface="Optima" panose="02000503060000020004" pitchFamily="2" charset="0"/>
              </a:rPr>
              <a:t>someone</a:t>
            </a:r>
            <a:r>
              <a:rPr lang="en-US" dirty="0">
                <a:latin typeface="Optima" panose="02000503060000020004" pitchFamily="2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Optima" panose="02000503060000020004" pitchFamily="2" charset="0"/>
              </a:rPr>
              <a:t>1b. Parker: Yeah, Jordan called </a:t>
            </a:r>
            <a:r>
              <a:rPr lang="en-US" i="1" dirty="0">
                <a:latin typeface="Optima" panose="02000503060000020004" pitchFamily="2" charset="0"/>
              </a:rPr>
              <a:t>Taylor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Optima" panose="02000503060000020004" pitchFamily="2" charset="0"/>
              </a:rPr>
              <a:t>1c. Parker’: Yeah, </a:t>
            </a:r>
            <a:r>
              <a:rPr lang="en-US" i="1" dirty="0">
                <a:latin typeface="Optima" panose="02000503060000020004" pitchFamily="2" charset="0"/>
              </a:rPr>
              <a:t>Taylor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16856-BA94-E148-A0B5-4472EFD7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CEB2D-7220-EA48-88E8-9AF056EE23A5}"/>
              </a:ext>
            </a:extLst>
          </p:cNvPr>
          <p:cNvSpPr txBox="1"/>
          <p:nvPr/>
        </p:nvSpPr>
        <p:spPr>
          <a:xfrm>
            <a:off x="1003041" y="5492445"/>
            <a:ext cx="4474028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Alternative analyses:</a:t>
            </a:r>
          </a:p>
          <a:p>
            <a:r>
              <a:rPr lang="en-US" dirty="0">
                <a:latin typeface="Optima" panose="02000503060000020004" pitchFamily="2" charset="0"/>
              </a:rPr>
              <a:t>2c. …</a:t>
            </a:r>
            <a:r>
              <a:rPr lang="en-US" i="1" dirty="0">
                <a:latin typeface="Optima" panose="02000503060000020004" pitchFamily="2" charset="0"/>
              </a:rPr>
              <a:t> Taylor</a:t>
            </a:r>
            <a:r>
              <a:rPr lang="en-US" dirty="0">
                <a:latin typeface="Optima" panose="02000503060000020004" pitchFamily="2" charset="0"/>
              </a:rPr>
              <a:t>. 	               </a:t>
            </a:r>
            <a:r>
              <a:rPr lang="en-US" b="1" dirty="0">
                <a:latin typeface="Optima" panose="02000503060000020004" pitchFamily="2" charset="0"/>
              </a:rPr>
              <a:t>Non-structural</a:t>
            </a:r>
          </a:p>
          <a:p>
            <a:r>
              <a:rPr lang="en-US" dirty="0">
                <a:latin typeface="Optima" panose="02000503060000020004" pitchFamily="2" charset="0"/>
              </a:rPr>
              <a:t>2d. ….</a:t>
            </a:r>
            <a:r>
              <a:rPr lang="en-US" i="1" dirty="0">
                <a:latin typeface="Optima" panose="02000503060000020004" pitchFamily="2" charset="0"/>
              </a:rPr>
              <a:t> </a:t>
            </a:r>
            <a:r>
              <a:rPr lang="en-US" i="1" dirty="0" err="1">
                <a:latin typeface="Optima" panose="02000503060000020004" pitchFamily="2" charset="0"/>
              </a:rPr>
              <a:t>Taylor</a:t>
            </a:r>
            <a:r>
              <a:rPr lang="en-US" baseline="-25000" dirty="0" err="1">
                <a:latin typeface="Optima" panose="02000503060000020004" pitchFamily="2" charset="0"/>
              </a:rPr>
              <a:t>i</a:t>
            </a:r>
            <a:r>
              <a:rPr lang="en-US" dirty="0">
                <a:latin typeface="Optima" panose="02000503060000020004" pitchFamily="2" charset="0"/>
              </a:rPr>
              <a:t> </a:t>
            </a:r>
            <a:r>
              <a:rPr lang="en-US" strike="sngStrike" dirty="0">
                <a:latin typeface="Optima" panose="02000503060000020004" pitchFamily="2" charset="0"/>
              </a:rPr>
              <a:t>it was _</a:t>
            </a:r>
            <a:r>
              <a:rPr lang="en-US" strike="sngStrike" baseline="-25000" dirty="0" err="1">
                <a:latin typeface="Optima" panose="02000503060000020004" pitchFamily="2" charset="0"/>
              </a:rPr>
              <a:t>i</a:t>
            </a:r>
            <a:r>
              <a:rPr lang="en-US" dirty="0">
                <a:latin typeface="Optima" panose="02000503060000020004" pitchFamily="2" charset="0"/>
              </a:rPr>
              <a:t>.      </a:t>
            </a:r>
            <a:r>
              <a:rPr lang="en-US" b="1" dirty="0">
                <a:latin typeface="Optima" panose="02000503060000020004" pitchFamily="2" charset="0"/>
              </a:rPr>
              <a:t>Non-isomorphic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ACAC3-F256-6D47-876C-430CB819B73D}"/>
              </a:ext>
            </a:extLst>
          </p:cNvPr>
          <p:cNvSpPr txBox="1"/>
          <p:nvPr/>
        </p:nvSpPr>
        <p:spPr>
          <a:xfrm>
            <a:off x="6894700" y="4820676"/>
            <a:ext cx="4123820" cy="16158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tima" panose="02000503060000020004" pitchFamily="2" charset="0"/>
              </a:rPr>
              <a:t>Move and Elide</a:t>
            </a:r>
            <a:r>
              <a:rPr lang="en-US" sz="2800" dirty="0">
                <a:latin typeface="Optima" panose="02000503060000020004" pitchFamily="2" charset="0"/>
              </a:rPr>
              <a:t> </a:t>
            </a:r>
          </a:p>
          <a:p>
            <a:r>
              <a:rPr lang="en-US" sz="1500" dirty="0">
                <a:latin typeface="Optima" panose="02000503060000020004" pitchFamily="2" charset="0"/>
              </a:rPr>
              <a:t>(Merchant 2001, Potter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Remnant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Constituent is elided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BF1815-838A-0A4A-8532-9CED92CCC9D1}"/>
              </a:ext>
            </a:extLst>
          </p:cNvPr>
          <p:cNvSpPr txBox="1"/>
          <p:nvPr/>
        </p:nvSpPr>
        <p:spPr>
          <a:xfrm>
            <a:off x="6893611" y="3157382"/>
            <a:ext cx="4124909" cy="16158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tima" panose="02000503060000020004" pitchFamily="2" charset="0"/>
              </a:rPr>
              <a:t>In-situ Ellipsis </a:t>
            </a:r>
          </a:p>
          <a:p>
            <a:r>
              <a:rPr lang="en-US" sz="1500" dirty="0">
                <a:latin typeface="Optima" panose="02000503060000020004" pitchFamily="2" charset="0"/>
              </a:rPr>
              <a:t>(</a:t>
            </a:r>
            <a:r>
              <a:rPr lang="en-US" sz="1500" dirty="0">
                <a:solidFill>
                  <a:prstClr val="black"/>
                </a:solidFill>
                <a:latin typeface="Optima" panose="02000503060000020004" pitchFamily="2" charset="0"/>
              </a:rPr>
              <a:t>Abe 2015; Ott &amp; </a:t>
            </a:r>
            <a:r>
              <a:rPr lang="en-US" sz="1500" dirty="0" err="1">
                <a:solidFill>
                  <a:prstClr val="black"/>
                </a:solidFill>
                <a:latin typeface="Optima" panose="02000503060000020004" pitchFamily="2" charset="0"/>
              </a:rPr>
              <a:t>Struckmeier</a:t>
            </a:r>
            <a:r>
              <a:rPr lang="en-US" sz="1500" dirty="0">
                <a:solidFill>
                  <a:prstClr val="black"/>
                </a:solidFill>
                <a:latin typeface="Optima" panose="02000503060000020004" pitchFamily="2" charset="0"/>
              </a:rPr>
              <a:t> 2018)</a:t>
            </a:r>
            <a:endParaRPr lang="en-US" sz="1500" b="1" dirty="0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Remnant doesn’t 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Non-constituent elided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841C7-1B42-9541-8ED4-D372E1D7DDDD}"/>
              </a:ext>
            </a:extLst>
          </p:cNvPr>
          <p:cNvSpPr txBox="1"/>
          <p:nvPr/>
        </p:nvSpPr>
        <p:spPr>
          <a:xfrm>
            <a:off x="8610600" y="2106260"/>
            <a:ext cx="240792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tima" panose="02000503060000020004" pitchFamily="2" charset="0"/>
              </a:rPr>
              <a:t>Stripping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EAA34-110F-714B-82F0-1253233CC7C0}"/>
              </a:ext>
            </a:extLst>
          </p:cNvPr>
          <p:cNvSpPr txBox="1"/>
          <p:nvPr/>
        </p:nvSpPr>
        <p:spPr>
          <a:xfrm>
            <a:off x="891072" y="3157382"/>
            <a:ext cx="46513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2a. …</a:t>
            </a:r>
            <a:r>
              <a:rPr lang="en-US" sz="2800" strike="sngStrike" dirty="0">
                <a:latin typeface="Optima" panose="02000503060000020004" pitchFamily="2" charset="0"/>
              </a:rPr>
              <a:t>Jordan called</a:t>
            </a:r>
            <a:r>
              <a:rPr lang="en-US" sz="2800" dirty="0">
                <a:latin typeface="Optima" panose="02000503060000020004" pitchFamily="2" charset="0"/>
              </a:rPr>
              <a:t> </a:t>
            </a:r>
            <a:r>
              <a:rPr lang="en-US" sz="2800" i="1" dirty="0">
                <a:latin typeface="Optima" panose="02000503060000020004" pitchFamily="2" charset="0"/>
              </a:rPr>
              <a:t>Taylor</a:t>
            </a:r>
            <a:r>
              <a:rPr lang="en-US" sz="2800" dirty="0"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FC76A-ACAC-F24C-9656-6078F9D24285}"/>
              </a:ext>
            </a:extLst>
          </p:cNvPr>
          <p:cNvSpPr txBox="1"/>
          <p:nvPr/>
        </p:nvSpPr>
        <p:spPr>
          <a:xfrm>
            <a:off x="891072" y="4820676"/>
            <a:ext cx="53697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2b. … </a:t>
            </a:r>
            <a:r>
              <a:rPr lang="en-US" sz="2800" i="1" dirty="0" err="1">
                <a:latin typeface="Optima" panose="02000503060000020004" pitchFamily="2" charset="0"/>
              </a:rPr>
              <a:t>Taylor</a:t>
            </a:r>
            <a:r>
              <a:rPr lang="en-US" sz="2800" baseline="-25000" dirty="0" err="1">
                <a:latin typeface="Optima" panose="02000503060000020004" pitchFamily="2" charset="0"/>
              </a:rPr>
              <a:t>i</a:t>
            </a:r>
            <a:r>
              <a:rPr lang="en-US" sz="2800" dirty="0">
                <a:latin typeface="Optima" panose="02000503060000020004" pitchFamily="2" charset="0"/>
              </a:rPr>
              <a:t> </a:t>
            </a:r>
            <a:r>
              <a:rPr lang="en-US" sz="2800" strike="sngStrike" dirty="0">
                <a:latin typeface="Optima" panose="02000503060000020004" pitchFamily="2" charset="0"/>
              </a:rPr>
              <a:t>Jordan called _</a:t>
            </a:r>
            <a:r>
              <a:rPr lang="en-US" sz="2800" strike="sngStrike" baseline="-25000" dirty="0" err="1">
                <a:latin typeface="Optima" panose="02000503060000020004" pitchFamily="2" charset="0"/>
              </a:rPr>
              <a:t>i</a:t>
            </a:r>
            <a:r>
              <a:rPr lang="en-US" sz="2800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8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4D563-6913-7945-89B5-F0AAE0EB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41" y="1825625"/>
            <a:ext cx="11520120" cy="4351338"/>
          </a:xfrm>
        </p:spPr>
        <p:txBody>
          <a:bodyPr>
            <a:normAutofit/>
          </a:bodyPr>
          <a:lstStyle/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b="1" dirty="0">
                <a:solidFill>
                  <a:prstClr val="black"/>
                </a:solidFill>
                <a:latin typeface="Optima" panose="02000503060000020004" pitchFamily="2" charset="0"/>
              </a:rPr>
              <a:t>Binding Condition A: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</a:p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Reflexives must have a c-commanding </a:t>
            </a:r>
            <a:r>
              <a:rPr lang="en-US" sz="2600" dirty="0" err="1">
                <a:solidFill>
                  <a:prstClr val="black"/>
                </a:solidFill>
                <a:latin typeface="Optima" panose="02000503060000020004" pitchFamily="2" charset="0"/>
              </a:rPr>
              <a:t>clausemate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binder</a:t>
            </a:r>
          </a:p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3a. The investigators assumed [</a:t>
            </a:r>
            <a:r>
              <a:rPr lang="en-US" sz="2600" baseline="-25000" dirty="0">
                <a:solidFill>
                  <a:prstClr val="black"/>
                </a:solidFill>
                <a:latin typeface="Optima" panose="02000503060000020004" pitchFamily="2" charset="0"/>
              </a:rPr>
              <a:t>CP 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that </a:t>
            </a:r>
            <a:r>
              <a:rPr lang="en-US" sz="2600" u="sng" dirty="0">
                <a:solidFill>
                  <a:prstClr val="black"/>
                </a:solidFill>
                <a:latin typeface="Optima" panose="02000503060000020004" pitchFamily="2" charset="0"/>
              </a:rPr>
              <a:t>Taylor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had misled </a:t>
            </a:r>
            <a:r>
              <a:rPr lang="en-US" sz="2600" u="sng" dirty="0">
                <a:solidFill>
                  <a:prstClr val="black"/>
                </a:solidFill>
                <a:latin typeface="Optima" panose="02000503060000020004" pitchFamily="2" charset="0"/>
              </a:rPr>
              <a:t>herself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].</a:t>
            </a:r>
          </a:p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3b. *</a:t>
            </a:r>
            <a:r>
              <a:rPr lang="en-US" sz="26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assumed [</a:t>
            </a:r>
            <a:r>
              <a:rPr lang="en-US" sz="2600" baseline="-25000" dirty="0">
                <a:solidFill>
                  <a:prstClr val="black"/>
                </a:solidFill>
                <a:latin typeface="Optima" panose="02000503060000020004" pitchFamily="2" charset="0"/>
              </a:rPr>
              <a:t>CP 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that Taylor had misled </a:t>
            </a:r>
            <a:r>
              <a:rPr lang="en-US" sz="26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].</a:t>
            </a: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BCA is relaxed in certain long-distance dependencies </a:t>
            </a:r>
            <a:r>
              <a:rPr lang="en-US" sz="1600" dirty="0">
                <a:solidFill>
                  <a:prstClr val="black"/>
                </a:solidFill>
                <a:latin typeface="Optima" panose="02000503060000020004" pitchFamily="2" charset="0"/>
              </a:rPr>
              <a:t>(</a:t>
            </a:r>
            <a:r>
              <a:rPr lang="en-US" sz="1600" dirty="0" err="1">
                <a:latin typeface="Optima" panose="02000503060000020004" pitchFamily="2" charset="0"/>
              </a:rPr>
              <a:t>Lebaux</a:t>
            </a:r>
            <a:r>
              <a:rPr lang="en-US" sz="1600" dirty="0">
                <a:latin typeface="Optima" panose="02000503060000020004" pitchFamily="2" charset="0"/>
              </a:rPr>
              <a:t> 1990; </a:t>
            </a:r>
            <a:r>
              <a:rPr lang="en-US" sz="1600" dirty="0" err="1">
                <a:latin typeface="Optima" panose="02000503060000020004" pitchFamily="2" charset="0"/>
              </a:rPr>
              <a:t>Heycock</a:t>
            </a:r>
            <a:r>
              <a:rPr lang="en-US" sz="1600" dirty="0">
                <a:latin typeface="Optima" panose="02000503060000020004" pitchFamily="2" charset="0"/>
              </a:rPr>
              <a:t> 1995; Fox 2003</a:t>
            </a:r>
            <a:r>
              <a:rPr lang="en-US" sz="1600" dirty="0">
                <a:solidFill>
                  <a:prstClr val="black"/>
                </a:solidFill>
                <a:latin typeface="Optima" panose="02000503060000020004" pitchFamily="2" charset="0"/>
              </a:rPr>
              <a:t>)</a:t>
            </a:r>
          </a:p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4. It was </a:t>
            </a:r>
            <a:r>
              <a:rPr lang="en-US" sz="26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who the </a:t>
            </a:r>
            <a:r>
              <a:rPr lang="en-US" sz="2600" u="sng" dirty="0">
                <a:solidFill>
                  <a:prstClr val="black"/>
                </a:solidFill>
                <a:latin typeface="Optima" panose="02000503060000020004" pitchFamily="2" charset="0"/>
              </a:rPr>
              <a:t>investigators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_.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FA912-69BE-C44F-9C2E-CBAFD942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A09DC5-5E23-8843-8109-6308ED80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75" y="320675"/>
            <a:ext cx="1084224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tima" panose="02000503060000020004" pitchFamily="2" charset="0"/>
              </a:rPr>
              <a:t>Reflexives as movement diagnostic under ellipsis</a:t>
            </a:r>
          </a:p>
        </p:txBody>
      </p:sp>
    </p:spTree>
    <p:extLst>
      <p:ext uri="{BB962C8B-B14F-4D97-AF65-F5344CB8AC3E}">
        <p14:creationId xmlns:p14="http://schemas.microsoft.com/office/powerpoint/2010/main" val="30993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4D563-6913-7945-89B5-F0AAE0EB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41" y="1387064"/>
            <a:ext cx="11557443" cy="4969286"/>
          </a:xfrm>
        </p:spPr>
        <p:txBody>
          <a:bodyPr>
            <a:normAutofit/>
          </a:bodyPr>
          <a:lstStyle/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5a. </a:t>
            </a:r>
            <a:r>
              <a:rPr lang="en-US" sz="26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600" i="1" dirty="0">
                <a:solidFill>
                  <a:prstClr val="black"/>
                </a:solidFill>
                <a:latin typeface="Optima" panose="02000503060000020004" pitchFamily="2" charset="0"/>
              </a:rPr>
              <a:t>someone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5b. Yeah, </a:t>
            </a:r>
            <a:r>
              <a:rPr lang="en-US" sz="26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marL="0" indent="0" defTabSz="916657">
              <a:buNone/>
              <a:tabLst>
                <a:tab pos="261140" algn="l"/>
              </a:tabLst>
            </a:pPr>
            <a:endParaRPr lang="en-US" sz="2600" dirty="0">
              <a:solidFill>
                <a:prstClr val="black"/>
              </a:solidFill>
              <a:latin typeface="Optima" panose="0200050306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FA912-69BE-C44F-9C2E-CBAFD942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A09DC5-5E23-8843-8109-6308ED80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75" y="320675"/>
            <a:ext cx="1084224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tima" panose="02000503060000020004" pitchFamily="2" charset="0"/>
              </a:rPr>
              <a:t>Reflexives as movement diagnostic under ellipsis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75B30-7312-A048-A337-4F1207D70674}"/>
              </a:ext>
            </a:extLst>
          </p:cNvPr>
          <p:cNvSpPr txBox="1"/>
          <p:nvPr/>
        </p:nvSpPr>
        <p:spPr>
          <a:xfrm>
            <a:off x="374350" y="4630322"/>
            <a:ext cx="11142774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tima" panose="02000503060000020004" pitchFamily="2" charset="0"/>
              </a:rPr>
              <a:t>Move and Elide</a:t>
            </a:r>
          </a:p>
          <a:p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7a. …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2400" u="sng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_.</a:t>
            </a:r>
          </a:p>
          <a:p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7b. …it was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who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_.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60F3A-05DB-944B-8EC2-C1A782452258}"/>
              </a:ext>
            </a:extLst>
          </p:cNvPr>
          <p:cNvSpPr txBox="1"/>
          <p:nvPr/>
        </p:nvSpPr>
        <p:spPr>
          <a:xfrm>
            <a:off x="385741" y="2828835"/>
            <a:ext cx="11131383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tima" panose="02000503060000020004" pitchFamily="2" charset="0"/>
              </a:rPr>
              <a:t>In-situ Ellipsis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6a. …</a:t>
            </a:r>
            <a:r>
              <a:rPr lang="en-US" sz="2400" u="sng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strike="sngStrike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  <a:endParaRPr lang="en-US" sz="2400" b="1" dirty="0">
              <a:latin typeface="Optima" panose="02000503060000020004" pitchFamily="2" charset="0"/>
            </a:endParaRP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6b. *…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</a:t>
            </a:r>
            <a:r>
              <a:rPr lang="en-US" sz="2400" baseline="-25000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that Taylor had misled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0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ED9C-FB68-534F-BE54-FC59A455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Experiment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120B-B0A3-7A47-A0CF-5CB4C53D7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0"/>
            <a:ext cx="11188959" cy="1629829"/>
          </a:xfrm>
        </p:spPr>
        <p:txBody>
          <a:bodyPr>
            <a:normAutofit/>
          </a:bodyPr>
          <a:lstStyle/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8a. </a:t>
            </a:r>
            <a:r>
              <a:rPr lang="en-US" sz="2600" dirty="0">
                <a:latin typeface="Optima" panose="02000503060000020004" pitchFamily="2" charset="0"/>
              </a:rPr>
              <a:t>Alex: </a:t>
            </a:r>
            <a:r>
              <a:rPr lang="en-US" sz="26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600" i="1" dirty="0">
                <a:solidFill>
                  <a:prstClr val="black"/>
                </a:solidFill>
                <a:latin typeface="Optima" panose="02000503060000020004" pitchFamily="2" charset="0"/>
              </a:rPr>
              <a:t>someone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marL="0" indent="0" defTabSz="916657">
              <a:buNone/>
              <a:tabLst>
                <a:tab pos="261140" algn="l"/>
              </a:tabLst>
            </a:pP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8b. Parker: Yeah, </a:t>
            </a:r>
            <a:r>
              <a:rPr lang="en-US" sz="26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6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6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4F3F9-352F-4441-8045-E5D0C8D2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E2934-283D-C945-9BCC-2EE0DDB6F8C5}"/>
              </a:ext>
            </a:extLst>
          </p:cNvPr>
          <p:cNvSpPr txBox="1"/>
          <p:nvPr/>
        </p:nvSpPr>
        <p:spPr>
          <a:xfrm>
            <a:off x="838198" y="2578893"/>
            <a:ext cx="10750422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248">
              <a:spcBef>
                <a:spcPts val="825"/>
              </a:spcBef>
              <a:spcAft>
                <a:spcPts val="0"/>
              </a:spcAft>
              <a:tabLst>
                <a:tab pos="215442" algn="l"/>
              </a:tabLst>
            </a:pPr>
            <a:r>
              <a:rPr lang="en-US" sz="2800" b="1" dirty="0">
                <a:solidFill>
                  <a:prstClr val="black"/>
                </a:solidFill>
                <a:latin typeface="Optima" panose="02000503060000020004" pitchFamily="2" charset="0"/>
              </a:rPr>
              <a:t>Task:</a:t>
            </a:r>
            <a:r>
              <a:rPr lang="en-US" sz="2800" dirty="0">
                <a:solidFill>
                  <a:prstClr val="black"/>
                </a:solidFill>
                <a:latin typeface="Optima" panose="02000503060000020004" pitchFamily="2" charset="0"/>
              </a:rPr>
              <a:t> Read dialogues and rate the plausibility of the underlined words to referring to the same person</a:t>
            </a:r>
            <a:r>
              <a:rPr lang="en-US" dirty="0">
                <a:solidFill>
                  <a:prstClr val="black"/>
                </a:solidFill>
                <a:latin typeface="Optima" panose="02000503060000020004" pitchFamily="2" charset="0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Optima" panose="02000503060000020004" pitchFamily="2" charset="0"/>
              </a:rPr>
              <a:t>(</a:t>
            </a:r>
            <a:r>
              <a:rPr lang="en-US" sz="1500" dirty="0" err="1">
                <a:latin typeface="Optima" panose="0200050306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Kazanina</a:t>
            </a:r>
            <a:r>
              <a:rPr lang="en-US" sz="1500" dirty="0">
                <a:latin typeface="Optima" panose="0200050306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et al. 2007; Potter 2017; Yoshida et al. 2018</a:t>
            </a:r>
            <a:r>
              <a:rPr lang="en-US" sz="1500" dirty="0">
                <a:solidFill>
                  <a:prstClr val="black"/>
                </a:solidFill>
                <a:latin typeface="Optima" panose="02000503060000020004" pitchFamily="2" charset="0"/>
              </a:rPr>
              <a:t>)</a:t>
            </a:r>
          </a:p>
          <a:p>
            <a:pPr defTabSz="756248">
              <a:spcBef>
                <a:spcPts val="825"/>
              </a:spcBef>
              <a:spcAft>
                <a:spcPts val="0"/>
              </a:spcAft>
              <a:tabLst>
                <a:tab pos="215442" algn="l"/>
              </a:tabLst>
            </a:pPr>
            <a:r>
              <a:rPr lang="en-US" sz="2800" b="1" dirty="0">
                <a:solidFill>
                  <a:prstClr val="black"/>
                </a:solidFill>
                <a:latin typeface="Optima" panose="02000503060000020004" pitchFamily="2" charset="0"/>
              </a:rPr>
              <a:t>Platform:</a:t>
            </a:r>
            <a:r>
              <a:rPr lang="en-US" sz="2800" dirty="0">
                <a:solidFill>
                  <a:prstClr val="black"/>
                </a:solidFill>
                <a:latin typeface="Optima" panose="02000503060000020004" pitchFamily="2" charset="0"/>
              </a:rPr>
              <a:t> Amazon Mechanical Turk; N=40; 24 items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433EC-1DA7-C148-858D-E28140DFC7DD}"/>
              </a:ext>
            </a:extLst>
          </p:cNvPr>
          <p:cNvSpPr txBox="1"/>
          <p:nvPr/>
        </p:nvSpPr>
        <p:spPr>
          <a:xfrm>
            <a:off x="838197" y="4429235"/>
            <a:ext cx="10515599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248">
              <a:spcBef>
                <a:spcPts val="825"/>
              </a:spcBef>
              <a:spcAft>
                <a:spcPts val="0"/>
              </a:spcAft>
              <a:tabLst>
                <a:tab pos="215442" algn="l"/>
              </a:tabLst>
            </a:pPr>
            <a:r>
              <a:rPr lang="en-US" sz="2800" b="1" dirty="0">
                <a:solidFill>
                  <a:prstClr val="black"/>
                </a:solidFill>
                <a:latin typeface="Optima" panose="02000503060000020004" pitchFamily="2" charset="0"/>
              </a:rPr>
              <a:t>Design: 2x3</a:t>
            </a:r>
          </a:p>
          <a:p>
            <a:pPr defTabSz="756248">
              <a:spcBef>
                <a:spcPts val="825"/>
              </a:spcBef>
              <a:spcAft>
                <a:spcPts val="0"/>
              </a:spcAft>
              <a:tabLst>
                <a:tab pos="215442" algn="l"/>
              </a:tabLst>
            </a:pPr>
            <a:r>
              <a:rPr lang="en-US" sz="2800" dirty="0">
                <a:solidFill>
                  <a:prstClr val="black"/>
                </a:solidFill>
                <a:latin typeface="Optima" panose="02000503060000020004" pitchFamily="2" charset="0"/>
              </a:rPr>
              <a:t>Continuation type: 	Canonical, It-cleft, Stripping</a:t>
            </a:r>
            <a:endParaRPr lang="en-US" sz="2800" b="1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defTabSz="756248">
              <a:spcBef>
                <a:spcPts val="825"/>
              </a:spcBef>
              <a:spcAft>
                <a:spcPts val="0"/>
              </a:spcAft>
              <a:tabLst>
                <a:tab pos="215442" algn="l"/>
              </a:tabLst>
            </a:pPr>
            <a:r>
              <a:rPr lang="en-US" sz="2800" dirty="0">
                <a:solidFill>
                  <a:prstClr val="black"/>
                </a:solidFill>
                <a:latin typeface="Optima" panose="02000503060000020004" pitchFamily="2" charset="0"/>
              </a:rPr>
              <a:t>Pronoun type: 		Reflexive, 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36856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ED9C-FB68-534F-BE54-FC59A455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Experiment</a:t>
            </a:r>
            <a:r>
              <a:rPr lang="en-US" dirty="0"/>
              <a:t>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4F3F9-352F-4441-8045-E5D0C8D2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B4118-FB0E-8947-99B1-B72E72B99284}"/>
              </a:ext>
            </a:extLst>
          </p:cNvPr>
          <p:cNvSpPr txBox="1"/>
          <p:nvPr/>
        </p:nvSpPr>
        <p:spPr>
          <a:xfrm>
            <a:off x="838200" y="2260310"/>
            <a:ext cx="9579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Canonical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10a. Yeah,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4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10b. Yeah,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4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92E71-EE4C-9F47-B04C-118A7B90659A}"/>
              </a:ext>
            </a:extLst>
          </p:cNvPr>
          <p:cNvSpPr txBox="1"/>
          <p:nvPr/>
        </p:nvSpPr>
        <p:spPr>
          <a:xfrm>
            <a:off x="838200" y="3662749"/>
            <a:ext cx="11007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It-cleft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11a. Yeah, it was </a:t>
            </a:r>
            <a:r>
              <a:rPr lang="en-US" sz="24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that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misled.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11b. Yeah, it was </a:t>
            </a:r>
            <a:r>
              <a:rPr lang="en-US" sz="24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that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19A1C-C6BA-F147-AC14-0F3E17A141A0}"/>
              </a:ext>
            </a:extLst>
          </p:cNvPr>
          <p:cNvSpPr txBox="1"/>
          <p:nvPr/>
        </p:nvSpPr>
        <p:spPr>
          <a:xfrm>
            <a:off x="838200" y="5070895"/>
            <a:ext cx="3156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Stripping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12a. Yeah, </a:t>
            </a:r>
            <a:r>
              <a:rPr lang="en-US" sz="24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12b. Yeah, </a:t>
            </a:r>
            <a:r>
              <a:rPr lang="en-US" sz="24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A6036-D39B-834C-A6C0-FF831CD7C273}"/>
              </a:ext>
            </a:extLst>
          </p:cNvPr>
          <p:cNvSpPr txBox="1"/>
          <p:nvPr/>
        </p:nvSpPr>
        <p:spPr>
          <a:xfrm>
            <a:off x="838200" y="1221496"/>
            <a:ext cx="8299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Antecedent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9.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someone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A7B97-12D7-7C42-9D34-8B4F1197AB64}"/>
              </a:ext>
            </a:extLst>
          </p:cNvPr>
          <p:cNvSpPr txBox="1"/>
          <p:nvPr/>
        </p:nvSpPr>
        <p:spPr>
          <a:xfrm>
            <a:off x="6582105" y="2146399"/>
            <a:ext cx="5556329" cy="461665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Prediction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: 10b more plausible than 10a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3C748-8017-AC4B-B3AB-444DAF505934}"/>
              </a:ext>
            </a:extLst>
          </p:cNvPr>
          <p:cNvSpPr txBox="1"/>
          <p:nvPr/>
        </p:nvSpPr>
        <p:spPr>
          <a:xfrm>
            <a:off x="5774191" y="3568843"/>
            <a:ext cx="6364243" cy="461665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Prediction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: 11a more plausible than 11b </a:t>
            </a:r>
            <a:r>
              <a:rPr lang="en-US" sz="1000" dirty="0">
                <a:solidFill>
                  <a:prstClr val="black"/>
                </a:solidFill>
                <a:latin typeface="Optima" panose="02000503060000020004" pitchFamily="2" charset="0"/>
              </a:rPr>
              <a:t>(Reeve 2013)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A7AE1-287E-F34B-8330-D6A816872EA4}"/>
              </a:ext>
            </a:extLst>
          </p:cNvPr>
          <p:cNvSpPr txBox="1"/>
          <p:nvPr/>
        </p:nvSpPr>
        <p:spPr>
          <a:xfrm>
            <a:off x="5196597" y="5070894"/>
            <a:ext cx="6941837" cy="1200329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Predictions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: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In-Situ: 12b more plausible than 12a (= 10b v. 10a)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M&amp;E: 12b and 12a equally plausible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30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E1008-89A8-9C40-B0AE-8833500D8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406" y="1109883"/>
            <a:ext cx="8633218" cy="56115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50353-BF3C-8A4D-A7B5-47F3B7B7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E0BAF4-AC3E-C446-8949-2AE20184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Experiment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467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ED9C-FB68-534F-BE54-FC59A455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Optima" panose="02000503060000020004" pitchFamily="2" charset="0"/>
              </a:rPr>
              <a:t>Experiment</a:t>
            </a:r>
            <a:r>
              <a:rPr lang="en-US" dirty="0"/>
              <a:t>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4F3F9-352F-4441-8045-E5D0C8D2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14A2-96E3-524F-AAD9-A0BBDAB01798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B4118-FB0E-8947-99B1-B72E72B99284}"/>
              </a:ext>
            </a:extLst>
          </p:cNvPr>
          <p:cNvSpPr txBox="1"/>
          <p:nvPr/>
        </p:nvSpPr>
        <p:spPr>
          <a:xfrm>
            <a:off x="838200" y="2260310"/>
            <a:ext cx="9579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Canonical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10a. Yeah,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4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10b. Yeah,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4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92E71-EE4C-9F47-B04C-118A7B90659A}"/>
              </a:ext>
            </a:extLst>
          </p:cNvPr>
          <p:cNvSpPr txBox="1"/>
          <p:nvPr/>
        </p:nvSpPr>
        <p:spPr>
          <a:xfrm>
            <a:off x="838200" y="3662749"/>
            <a:ext cx="11007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It-cleft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11a. Yeah, it was </a:t>
            </a:r>
            <a:r>
              <a:rPr lang="en-US" sz="24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that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misled.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11b. Yeah, it was </a:t>
            </a:r>
            <a:r>
              <a:rPr lang="en-US" sz="24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that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19A1C-C6BA-F147-AC14-0F3E17A141A0}"/>
              </a:ext>
            </a:extLst>
          </p:cNvPr>
          <p:cNvSpPr txBox="1"/>
          <p:nvPr/>
        </p:nvSpPr>
        <p:spPr>
          <a:xfrm>
            <a:off x="838200" y="5070895"/>
            <a:ext cx="3156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Stripping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12a. Yeah, </a:t>
            </a:r>
            <a:r>
              <a:rPr lang="en-US" sz="24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themselves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12b. Yeah, </a:t>
            </a:r>
            <a:r>
              <a:rPr lang="en-US" sz="2400" i="1" u="sng" dirty="0">
                <a:solidFill>
                  <a:prstClr val="black"/>
                </a:solidFill>
                <a:latin typeface="Optima" panose="02000503060000020004" pitchFamily="2" charset="0"/>
              </a:rPr>
              <a:t>them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A6036-D39B-834C-A6C0-FF831CD7C273}"/>
              </a:ext>
            </a:extLst>
          </p:cNvPr>
          <p:cNvSpPr txBox="1"/>
          <p:nvPr/>
        </p:nvSpPr>
        <p:spPr>
          <a:xfrm>
            <a:off x="838200" y="1221496"/>
            <a:ext cx="8299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Antecedent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9. </a:t>
            </a:r>
            <a:r>
              <a:rPr lang="en-US" sz="2400" u="sng" dirty="0">
                <a:solidFill>
                  <a:prstClr val="black"/>
                </a:solidFill>
                <a:latin typeface="Optima" panose="02000503060000020004" pitchFamily="2" charset="0"/>
              </a:rPr>
              <a:t>The investigators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 assumed that Taylor had misled </a:t>
            </a:r>
            <a:r>
              <a:rPr lang="en-US" sz="2400" i="1" dirty="0">
                <a:solidFill>
                  <a:prstClr val="black"/>
                </a:solidFill>
                <a:latin typeface="Optima" panose="02000503060000020004" pitchFamily="2" charset="0"/>
              </a:rPr>
              <a:t>someone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A7B97-12D7-7C42-9D34-8B4F1197AB64}"/>
              </a:ext>
            </a:extLst>
          </p:cNvPr>
          <p:cNvSpPr txBox="1"/>
          <p:nvPr/>
        </p:nvSpPr>
        <p:spPr>
          <a:xfrm>
            <a:off x="6428101" y="2160157"/>
            <a:ext cx="5641288" cy="461665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Prediction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: 10b more plausible  than 10a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3C748-8017-AC4B-B3AB-444DAF505934}"/>
              </a:ext>
            </a:extLst>
          </p:cNvPr>
          <p:cNvSpPr txBox="1"/>
          <p:nvPr/>
        </p:nvSpPr>
        <p:spPr>
          <a:xfrm>
            <a:off x="5707532" y="3542673"/>
            <a:ext cx="6364243" cy="461665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Prediction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: 11a more plausible than 11b </a:t>
            </a:r>
            <a:r>
              <a:rPr lang="en-US" sz="1000" dirty="0">
                <a:solidFill>
                  <a:prstClr val="black"/>
                </a:solidFill>
                <a:latin typeface="Optima" panose="02000503060000020004" pitchFamily="2" charset="0"/>
              </a:rPr>
              <a:t>(Reeve 2013)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A7AE1-287E-F34B-8330-D6A816872EA4}"/>
              </a:ext>
            </a:extLst>
          </p:cNvPr>
          <p:cNvSpPr txBox="1"/>
          <p:nvPr/>
        </p:nvSpPr>
        <p:spPr>
          <a:xfrm>
            <a:off x="5129938" y="5156021"/>
            <a:ext cx="6941837" cy="1200329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916657">
              <a:tabLst>
                <a:tab pos="261140" algn="l"/>
              </a:tabLst>
            </a:pPr>
            <a:r>
              <a:rPr lang="en-US" sz="2400" b="1" dirty="0">
                <a:solidFill>
                  <a:prstClr val="black"/>
                </a:solidFill>
                <a:latin typeface="Optima" panose="02000503060000020004" pitchFamily="2" charset="0"/>
              </a:rPr>
              <a:t>Predictions</a:t>
            </a: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: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In-Situ: 12b more plausible than 12a (= 10b v. 10a)</a:t>
            </a:r>
          </a:p>
          <a:p>
            <a:pPr defTabSz="916657">
              <a:tabLst>
                <a:tab pos="261140" algn="l"/>
              </a:tabLst>
            </a:pPr>
            <a:r>
              <a:rPr lang="en-US" sz="2400" dirty="0">
                <a:solidFill>
                  <a:prstClr val="black"/>
                </a:solidFill>
                <a:latin typeface="Optima" panose="02000503060000020004" pitchFamily="2" charset="0"/>
              </a:rPr>
              <a:t>M&amp;E: 12b and 12a equally plausible</a:t>
            </a:r>
            <a:endParaRPr lang="en-US" sz="1000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B0A8A60-C8F3-FF43-873B-763EA1051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27488" y="5573622"/>
            <a:ext cx="365126" cy="365126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44BC69A-AE78-A248-8A3B-9AB552148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081" y="2201266"/>
            <a:ext cx="379445" cy="379445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DFC9F8D-4AF0-AD41-818C-F5E4BB5E8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769" y="3619028"/>
            <a:ext cx="379445" cy="379445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B2FF3455-6DDA-2641-93E0-3DE9E41A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992" y="5938748"/>
            <a:ext cx="379445" cy="3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1735</Words>
  <Application>Microsoft Macintosh PowerPoint</Application>
  <PresentationFormat>Widescreen</PresentationFormat>
  <Paragraphs>237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Optima</vt:lpstr>
      <vt:lpstr>Office Theme</vt:lpstr>
      <vt:lpstr>Long-distance reflexive binding in English Stripping </vt:lpstr>
      <vt:lpstr>What is the syntax of Ellipsis?</vt:lpstr>
      <vt:lpstr>What is the syntax of Ellipsis?</vt:lpstr>
      <vt:lpstr>Reflexives as movement diagnostic under ellipsis</vt:lpstr>
      <vt:lpstr>Reflexives as movement diagnostic under ellipsis</vt:lpstr>
      <vt:lpstr>Experiment 1</vt:lpstr>
      <vt:lpstr>Experiment 1</vt:lpstr>
      <vt:lpstr>Experiment 1</vt:lpstr>
      <vt:lpstr>Experiment 1</vt:lpstr>
      <vt:lpstr>Experiment 2</vt:lpstr>
      <vt:lpstr>Experiment 2</vt:lpstr>
      <vt:lpstr>Experiment 2</vt:lpstr>
      <vt:lpstr>Experiment 2</vt:lpstr>
      <vt:lpstr>What is the syntax of Ellipsis?</vt:lpstr>
      <vt:lpstr>Broader implications: Island insensitivity</vt:lpstr>
      <vt:lpstr>Thank you!</vt:lpstr>
      <vt:lpstr>PowerPoint Presentation</vt:lpstr>
      <vt:lpstr>Experiment 2</vt:lpstr>
      <vt:lpstr>Alternative analyses</vt:lpstr>
      <vt:lpstr>Ellipsis remnant reflexives &amp; it-cleft pivots are not exempt anaphors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Long-distance reflexive binding in English Stripping </dc:title>
  <dc:creator>David Potter</dc:creator>
  <cp:lastModifiedBy>David Potter</cp:lastModifiedBy>
  <cp:revision>461</cp:revision>
  <dcterms:created xsi:type="dcterms:W3CDTF">2020-07-09T17:15:20Z</dcterms:created>
  <dcterms:modified xsi:type="dcterms:W3CDTF">2020-07-24T15:42:43Z</dcterms:modified>
</cp:coreProperties>
</file>